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358" r:id="rId3"/>
    <p:sldId id="359" r:id="rId4"/>
    <p:sldId id="360" r:id="rId5"/>
    <p:sldId id="361" r:id="rId6"/>
    <p:sldId id="261" r:id="rId7"/>
    <p:sldId id="273" r:id="rId8"/>
    <p:sldId id="258" r:id="rId9"/>
    <p:sldId id="336" r:id="rId10"/>
    <p:sldId id="335" r:id="rId11"/>
    <p:sldId id="259" r:id="rId12"/>
    <p:sldId id="351" r:id="rId13"/>
    <p:sldId id="260" r:id="rId14"/>
    <p:sldId id="350" r:id="rId15"/>
    <p:sldId id="349" r:id="rId16"/>
    <p:sldId id="353" r:id="rId17"/>
    <p:sldId id="333" r:id="rId18"/>
    <p:sldId id="334" r:id="rId19"/>
    <p:sldId id="256" r:id="rId20"/>
    <p:sldId id="264" r:id="rId21"/>
    <p:sldId id="342" r:id="rId22"/>
    <p:sldId id="355" r:id="rId23"/>
    <p:sldId id="337" r:id="rId24"/>
    <p:sldId id="270" r:id="rId25"/>
    <p:sldId id="338" r:id="rId26"/>
    <p:sldId id="341" r:id="rId27"/>
    <p:sldId id="343" r:id="rId28"/>
    <p:sldId id="269" r:id="rId29"/>
    <p:sldId id="344" r:id="rId30"/>
    <p:sldId id="272" r:id="rId31"/>
    <p:sldId id="340" r:id="rId32"/>
    <p:sldId id="271" r:id="rId33"/>
    <p:sldId id="345" r:id="rId34"/>
    <p:sldId id="267" r:id="rId35"/>
    <p:sldId id="347" r:id="rId36"/>
    <p:sldId id="268" r:id="rId37"/>
    <p:sldId id="348" r:id="rId38"/>
    <p:sldId id="356" r:id="rId39"/>
    <p:sldId id="357" r:id="rId40"/>
    <p:sldId id="266" r:id="rId41"/>
    <p:sldId id="354" r:id="rId42"/>
    <p:sldId id="274" r:id="rId43"/>
    <p:sldId id="262" r:id="rId44"/>
    <p:sldId id="265" r:id="rId45"/>
    <p:sldId id="352" r:id="rId46"/>
    <p:sldId id="263"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627" autoAdjust="0"/>
  </p:normalViewPr>
  <p:slideViewPr>
    <p:cSldViewPr snapToGrid="0">
      <p:cViewPr varScale="1">
        <p:scale>
          <a:sx n="84" d="100"/>
          <a:sy n="84" d="100"/>
        </p:scale>
        <p:origin x="65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0A3E3-34F5-464E-B974-16DFE6F23BBF}" type="datetimeFigureOut">
              <a:rPr lang="en-CA" smtClean="0"/>
              <a:t>2024-09-19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02275-A385-4BD2-ABD2-C54E5F88FABC}" type="slidenum">
              <a:rPr lang="en-CA" smtClean="0"/>
              <a:t>‹#›</a:t>
            </a:fld>
            <a:endParaRPr lang="en-CA"/>
          </a:p>
        </p:txBody>
      </p:sp>
    </p:spTree>
    <p:extLst>
      <p:ext uri="{BB962C8B-B14F-4D97-AF65-F5344CB8AC3E}">
        <p14:creationId xmlns:p14="http://schemas.microsoft.com/office/powerpoint/2010/main" val="4116695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a73c94c4c_1_1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a73c94c4c_1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Joey Tribbiani from the sitcom Friends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29</a:t>
            </a:fld>
            <a:endParaRPr lang="en-CA"/>
          </a:p>
        </p:txBody>
      </p:sp>
    </p:spTree>
    <p:extLst>
      <p:ext uri="{BB962C8B-B14F-4D97-AF65-F5344CB8AC3E}">
        <p14:creationId xmlns:p14="http://schemas.microsoft.com/office/powerpoint/2010/main" val="2271361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31</a:t>
            </a:fld>
            <a:endParaRPr lang="en-CA"/>
          </a:p>
        </p:txBody>
      </p:sp>
    </p:spTree>
    <p:extLst>
      <p:ext uri="{BB962C8B-B14F-4D97-AF65-F5344CB8AC3E}">
        <p14:creationId xmlns:p14="http://schemas.microsoft.com/office/powerpoint/2010/main" val="1772199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77777"/>
                </a:solidFill>
                <a:effectLst/>
                <a:latin typeface="roboto" panose="02000000000000000000" pitchFamily="2" charset="0"/>
              </a:rPr>
              <a:t>“In SACRED REST, Dr. Dalton-Smith takes readers on a restorative journey. It’s a roadmap to healing that you never knew you needed … and a pathway to the serenity you’ve been longing for.”</a:t>
            </a:r>
          </a:p>
          <a:p>
            <a:br>
              <a:rPr lang="en-US" dirty="0"/>
            </a:b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42</a:t>
            </a:fld>
            <a:endParaRPr lang="en-CA"/>
          </a:p>
        </p:txBody>
      </p:sp>
    </p:spTree>
    <p:extLst>
      <p:ext uri="{BB962C8B-B14F-4D97-AF65-F5344CB8AC3E}">
        <p14:creationId xmlns:p14="http://schemas.microsoft.com/office/powerpoint/2010/main" val="2600232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time permits</a:t>
            </a:r>
          </a:p>
        </p:txBody>
      </p:sp>
      <p:sp>
        <p:nvSpPr>
          <p:cNvPr id="4" name="Slide Number Placeholder 3"/>
          <p:cNvSpPr>
            <a:spLocks noGrp="1"/>
          </p:cNvSpPr>
          <p:nvPr>
            <p:ph type="sldNum" sz="quarter" idx="5"/>
          </p:nvPr>
        </p:nvSpPr>
        <p:spPr/>
        <p:txBody>
          <a:bodyPr/>
          <a:lstStyle/>
          <a:p>
            <a:fld id="{0FF02275-A385-4BD2-ABD2-C54E5F88FABC}" type="slidenum">
              <a:rPr lang="en-CA" smtClean="0"/>
              <a:t>43</a:t>
            </a:fld>
            <a:endParaRPr lang="en-CA"/>
          </a:p>
        </p:txBody>
      </p:sp>
    </p:spTree>
    <p:extLst>
      <p:ext uri="{BB962C8B-B14F-4D97-AF65-F5344CB8AC3E}">
        <p14:creationId xmlns:p14="http://schemas.microsoft.com/office/powerpoint/2010/main" val="2753444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db388e089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db388e089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7180b2ca8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7180b2ca8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180b2ca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180b2ca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180b2ca8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180b2ca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7eaf53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7eaf53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17eaf53b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17eaf53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24</a:t>
            </a:fld>
            <a:endParaRPr lang="en-CA"/>
          </a:p>
        </p:txBody>
      </p:sp>
    </p:spTree>
    <p:extLst>
      <p:ext uri="{BB962C8B-B14F-4D97-AF65-F5344CB8AC3E}">
        <p14:creationId xmlns:p14="http://schemas.microsoft.com/office/powerpoint/2010/main" val="384851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25</a:t>
            </a:fld>
            <a:endParaRPr lang="en-CA"/>
          </a:p>
        </p:txBody>
      </p:sp>
    </p:spTree>
    <p:extLst>
      <p:ext uri="{BB962C8B-B14F-4D97-AF65-F5344CB8AC3E}">
        <p14:creationId xmlns:p14="http://schemas.microsoft.com/office/powerpoint/2010/main" val="237489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27</a:t>
            </a:fld>
            <a:endParaRPr lang="en-CA"/>
          </a:p>
        </p:txBody>
      </p:sp>
    </p:spTree>
    <p:extLst>
      <p:ext uri="{BB962C8B-B14F-4D97-AF65-F5344CB8AC3E}">
        <p14:creationId xmlns:p14="http://schemas.microsoft.com/office/powerpoint/2010/main" val="398910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28</a:t>
            </a:fld>
            <a:endParaRPr lang="en-CA"/>
          </a:p>
        </p:txBody>
      </p:sp>
    </p:spTree>
    <p:extLst>
      <p:ext uri="{BB962C8B-B14F-4D97-AF65-F5344CB8AC3E}">
        <p14:creationId xmlns:p14="http://schemas.microsoft.com/office/powerpoint/2010/main" val="2863293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64433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5501-F1F6-4393-08CA-7B4B31E3B8C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0451196-41C8-E40A-0789-6C1445BDC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7929F4-2E75-278F-6C2C-547C885F8101}"/>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5" name="Footer Placeholder 4">
            <a:extLst>
              <a:ext uri="{FF2B5EF4-FFF2-40B4-BE49-F238E27FC236}">
                <a16:creationId xmlns:a16="http://schemas.microsoft.com/office/drawing/2014/main" id="{975A5545-9FDE-AB95-691E-6C0762CB13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41AB09-44CF-2E98-1668-C54F4E9F7768}"/>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62597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421331-48F0-0565-EF57-50CA0A4A73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163112E-F3D9-031E-CF1D-F045AFA823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FCF09D-82AE-0B43-B663-DF096316FB38}"/>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5" name="Footer Placeholder 4">
            <a:extLst>
              <a:ext uri="{FF2B5EF4-FFF2-40B4-BE49-F238E27FC236}">
                <a16:creationId xmlns:a16="http://schemas.microsoft.com/office/drawing/2014/main" id="{C98058A2-58AA-765F-F30E-DAA8FA37FE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280BFF-FDF2-EECA-B43A-5CC8BE6482CC}"/>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849867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4D | Corner art 02">
  <p:cSld name="G4D | Corner art 02">
    <p:bg>
      <p:bgPr>
        <a:blipFill>
          <a:blip r:embed="rId2">
            <a:alphaModFix/>
          </a:blip>
          <a:stretch>
            <a:fillRect/>
          </a:stretch>
        </a:blipFill>
        <a:effectLst/>
      </p:bgPr>
    </p:bg>
    <p:spTree>
      <p:nvGrpSpPr>
        <p:cNvPr id="1" name="Shape 169"/>
        <p:cNvGrpSpPr/>
        <p:nvPr/>
      </p:nvGrpSpPr>
      <p:grpSpPr>
        <a:xfrm>
          <a:off x="0" y="0"/>
          <a:ext cx="0" cy="0"/>
          <a:chOff x="0" y="0"/>
          <a:chExt cx="0" cy="0"/>
        </a:xfrm>
      </p:grpSpPr>
      <p:cxnSp>
        <p:nvCxnSpPr>
          <p:cNvPr id="170" name="Google Shape;170;p66"/>
          <p:cNvCxnSpPr/>
          <p:nvPr/>
        </p:nvCxnSpPr>
        <p:spPr>
          <a:xfrm rot="10800000">
            <a:off x="745672" y="1903144"/>
            <a:ext cx="0" cy="2493200"/>
          </a:xfrm>
          <a:prstGeom prst="straightConnector1">
            <a:avLst/>
          </a:prstGeom>
          <a:noFill/>
          <a:ln w="25400" cap="flat" cmpd="sng">
            <a:solidFill>
              <a:srgbClr val="FFFFFF"/>
            </a:solidFill>
            <a:prstDash val="solid"/>
            <a:miter lim="400000"/>
            <a:headEnd type="none" w="sm" len="sm"/>
            <a:tailEnd type="none" w="sm" len="sm"/>
          </a:ln>
        </p:spPr>
      </p:cxnSp>
      <p:pic>
        <p:nvPicPr>
          <p:cNvPr id="171" name="Google Shape;171;p66"/>
          <p:cNvPicPr preferRelativeResize="0"/>
          <p:nvPr/>
        </p:nvPicPr>
        <p:blipFill rotWithShape="1">
          <a:blip r:embed="rId3">
            <a:alphaModFix/>
          </a:blip>
          <a:srcRect/>
          <a:stretch/>
        </p:blipFill>
        <p:spPr>
          <a:xfrm>
            <a:off x="364100" y="6382500"/>
            <a:ext cx="2354333" cy="358200"/>
          </a:xfrm>
          <a:prstGeom prst="rect">
            <a:avLst/>
          </a:prstGeom>
          <a:noFill/>
          <a:ln>
            <a:noFill/>
          </a:ln>
        </p:spPr>
      </p:pic>
    </p:spTree>
    <p:extLst>
      <p:ext uri="{BB962C8B-B14F-4D97-AF65-F5344CB8AC3E}">
        <p14:creationId xmlns:p14="http://schemas.microsoft.com/office/powerpoint/2010/main" val="3466597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A11C-8746-B298-1056-847F64E3C4F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4AE69DA-FEB5-7A1B-B559-C10699E84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46A552-FA26-1B34-00D9-7024FF949729}"/>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5" name="Footer Placeholder 4">
            <a:extLst>
              <a:ext uri="{FF2B5EF4-FFF2-40B4-BE49-F238E27FC236}">
                <a16:creationId xmlns:a16="http://schemas.microsoft.com/office/drawing/2014/main" id="{78251E82-21CB-6187-69D4-3819A6AA94F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0D8CDA-C6A9-6164-BA03-EB39EC1A2F0C}"/>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863234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8F3A-50C0-6F1F-43F8-59C73497A6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DBC1DFB-3E87-798F-13E3-9B66167916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63D435-1735-831C-06EF-0B3179D2E857}"/>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5" name="Footer Placeholder 4">
            <a:extLst>
              <a:ext uri="{FF2B5EF4-FFF2-40B4-BE49-F238E27FC236}">
                <a16:creationId xmlns:a16="http://schemas.microsoft.com/office/drawing/2014/main" id="{7AC0A2F8-3611-B9FD-5F70-C00D4386D26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900D0F-90B8-CB39-761C-41749DB52F93}"/>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83086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273-5BC3-77BC-F0CD-3FC8C0CDF8C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638B054-AAA8-A796-46A7-CD31B30324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BBF48E5-D7AF-E02D-95E9-D30E4822B3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8806A12-3F8F-E971-4F58-4410E8D9525D}"/>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6" name="Footer Placeholder 5">
            <a:extLst>
              <a:ext uri="{FF2B5EF4-FFF2-40B4-BE49-F238E27FC236}">
                <a16:creationId xmlns:a16="http://schemas.microsoft.com/office/drawing/2014/main" id="{F0BA79F6-AA06-2EBB-D8E6-1D9235E6BE7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A7E4A5-BC63-FDBA-393E-80726F1276AD}"/>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411402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7D25-EC6B-A45E-8B14-743F502C458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1930A01-17AA-6E3D-B0CE-1D5864547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54EAE-4C2D-3BA5-29F9-3266BFA59F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1EA7BFB-ED85-9012-2DDD-31AAEA16A7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8F40D4-D692-71BA-3426-4631066DF8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EBB47B5-F66E-4892-9F7F-334E681E01FE}"/>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8" name="Footer Placeholder 7">
            <a:extLst>
              <a:ext uri="{FF2B5EF4-FFF2-40B4-BE49-F238E27FC236}">
                <a16:creationId xmlns:a16="http://schemas.microsoft.com/office/drawing/2014/main" id="{2789C83B-6172-6647-398D-17050F1DF5E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0023D0C-9DD7-9114-273A-A7C709215849}"/>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28928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7160-DEE0-3C0F-DBA8-A5B2520F36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EBEC1C0-86C7-F436-36B8-6FA196E6C7D9}"/>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4" name="Footer Placeholder 3">
            <a:extLst>
              <a:ext uri="{FF2B5EF4-FFF2-40B4-BE49-F238E27FC236}">
                <a16:creationId xmlns:a16="http://schemas.microsoft.com/office/drawing/2014/main" id="{E82FBC2F-33B8-87E4-E4D8-14264E5824D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FFC4BFA-B5A5-0B22-01BC-15C335F87678}"/>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05655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59E6D-62C3-B250-6F76-14DA9AD01A76}"/>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3" name="Footer Placeholder 2">
            <a:extLst>
              <a:ext uri="{FF2B5EF4-FFF2-40B4-BE49-F238E27FC236}">
                <a16:creationId xmlns:a16="http://schemas.microsoft.com/office/drawing/2014/main" id="{ABAF1130-0FB0-0FD8-E4D4-E1A3BC458AA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8D37E0B-6BD8-2B6B-4825-7C1229DA6AAB}"/>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84507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8F83-15C9-1894-E1C4-1C622D70E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ABEC5EC-414A-5203-2389-DED4151D98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EB71FDE-D534-A1C0-FA14-5C81B9D3E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1DE43-550C-1595-8C4E-4B3558667744}"/>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6" name="Footer Placeholder 5">
            <a:extLst>
              <a:ext uri="{FF2B5EF4-FFF2-40B4-BE49-F238E27FC236}">
                <a16:creationId xmlns:a16="http://schemas.microsoft.com/office/drawing/2014/main" id="{D1DF487D-4B92-4457-ECA8-CE84CC0FAE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4B2D45D-75F0-B42A-D5EE-4481C38BED06}"/>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357874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AD54-A83D-D921-D981-02C8181BC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7B371EB-251C-9A2C-2579-F8445CE2DA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8DF1E03-A3A8-A93D-AF48-D600211EB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30095-D7FD-40EF-BE29-F5A8E5F9A45E}"/>
              </a:ext>
            </a:extLst>
          </p:cNvPr>
          <p:cNvSpPr>
            <a:spLocks noGrp="1"/>
          </p:cNvSpPr>
          <p:nvPr>
            <p:ph type="dt" sz="half" idx="10"/>
          </p:nvPr>
        </p:nvSpPr>
        <p:spPr/>
        <p:txBody>
          <a:bodyPr/>
          <a:lstStyle/>
          <a:p>
            <a:fld id="{B66A8DA4-84EE-45BF-A872-B1ED95B0A279}" type="datetimeFigureOut">
              <a:rPr lang="en-CA" smtClean="0"/>
              <a:t>2024-09-19</a:t>
            </a:fld>
            <a:endParaRPr lang="en-CA"/>
          </a:p>
        </p:txBody>
      </p:sp>
      <p:sp>
        <p:nvSpPr>
          <p:cNvPr id="6" name="Footer Placeholder 5">
            <a:extLst>
              <a:ext uri="{FF2B5EF4-FFF2-40B4-BE49-F238E27FC236}">
                <a16:creationId xmlns:a16="http://schemas.microsoft.com/office/drawing/2014/main" id="{EAF1BE63-77FF-A25A-14CE-0E212FFB874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8A4F282-2900-909E-C86C-6A195722EED3}"/>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41833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FA08A2-CAAB-3C16-0BD7-3144E289B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EA423F1-698F-8BEC-453F-42707956A4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168266B-3FE5-5271-799F-1719A465E1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A8DA4-84EE-45BF-A872-B1ED95B0A279}" type="datetimeFigureOut">
              <a:rPr lang="en-CA" smtClean="0"/>
              <a:t>2024-09-19</a:t>
            </a:fld>
            <a:endParaRPr lang="en-CA"/>
          </a:p>
        </p:txBody>
      </p:sp>
      <p:sp>
        <p:nvSpPr>
          <p:cNvPr id="5" name="Footer Placeholder 4">
            <a:extLst>
              <a:ext uri="{FF2B5EF4-FFF2-40B4-BE49-F238E27FC236}">
                <a16:creationId xmlns:a16="http://schemas.microsoft.com/office/drawing/2014/main" id="{55947D74-FEBF-7388-CB41-486500145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F630D2F-9FD0-99F6-54BA-E8F4BA75E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171DA-CAA4-4F65-BE9F-A18E9A2DD7BC}" type="slidenum">
              <a:rPr lang="en-CA" smtClean="0"/>
              <a:t>‹#›</a:t>
            </a:fld>
            <a:endParaRPr lang="en-CA"/>
          </a:p>
        </p:txBody>
      </p:sp>
    </p:spTree>
    <p:extLst>
      <p:ext uri="{BB962C8B-B14F-4D97-AF65-F5344CB8AC3E}">
        <p14:creationId xmlns:p14="http://schemas.microsoft.com/office/powerpoint/2010/main" val="105159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996icu/996.IC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 Id="rId9"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0.sv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0.sv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ZGNN4EPJzGk&amp;t=6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g"/><Relationship Id="rId1" Type="http://schemas.openxmlformats.org/officeDocument/2006/relationships/slideLayout" Target="../slideLayouts/slideLayout1.xml"/><Relationship Id="rId4" Type="http://schemas.openxmlformats.org/officeDocument/2006/relationships/image" Target="../media/image81.svg"/></Relationships>
</file>

<file path=ppt/slides/_rels/slide47.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1438275" y="2490281"/>
            <a:ext cx="9563100" cy="1877437"/>
          </a:xfrm>
          <a:prstGeom prst="rect">
            <a:avLst/>
          </a:prstGeom>
          <a:noFill/>
        </p:spPr>
        <p:txBody>
          <a:bodyPr wrap="square" rtlCol="0">
            <a:spAutoFit/>
          </a:bodyPr>
          <a:lstStyle/>
          <a:p>
            <a:pPr algn="l"/>
            <a:r>
              <a:rPr lang="en-US" sz="4000" b="1" i="0" dirty="0">
                <a:solidFill>
                  <a:srgbClr val="1E0A3C"/>
                </a:solidFill>
                <a:effectLst/>
                <a:latin typeface="Neue Plak"/>
              </a:rPr>
              <a:t>Unveiling the Spectrum of Rest : </a:t>
            </a:r>
          </a:p>
          <a:p>
            <a:pPr algn="l"/>
            <a:r>
              <a:rPr lang="en-US" sz="4000" b="1" i="0" dirty="0">
                <a:solidFill>
                  <a:srgbClr val="1E0A3C"/>
                </a:solidFill>
                <a:effectLst/>
                <a:latin typeface="Neue Plak"/>
              </a:rPr>
              <a:t>Exploring Seven Transformative Dimensions</a:t>
            </a:r>
          </a:p>
          <a:p>
            <a:br>
              <a:rPr lang="en-US" dirty="0">
                <a:latin typeface="Neue Plak"/>
              </a:rPr>
            </a:br>
            <a:endParaRPr lang="en-CA" dirty="0">
              <a:latin typeface="Neue Plak"/>
            </a:endParaRPr>
          </a:p>
        </p:txBody>
      </p:sp>
      <p:sp>
        <p:nvSpPr>
          <p:cNvPr id="4" name="TextBox 3">
            <a:extLst>
              <a:ext uri="{FF2B5EF4-FFF2-40B4-BE49-F238E27FC236}">
                <a16:creationId xmlns:a16="http://schemas.microsoft.com/office/drawing/2014/main" id="{D332719D-C0DD-54B0-BE2A-3D5ABB5142C3}"/>
              </a:ext>
            </a:extLst>
          </p:cNvPr>
          <p:cNvSpPr txBox="1"/>
          <p:nvPr/>
        </p:nvSpPr>
        <p:spPr>
          <a:xfrm>
            <a:off x="6611112" y="5458968"/>
            <a:ext cx="3538728" cy="646331"/>
          </a:xfrm>
          <a:prstGeom prst="rect">
            <a:avLst/>
          </a:prstGeom>
          <a:noFill/>
        </p:spPr>
        <p:txBody>
          <a:bodyPr wrap="square" rtlCol="0">
            <a:spAutoFit/>
          </a:bodyPr>
          <a:lstStyle/>
          <a:p>
            <a:r>
              <a:rPr lang="en-CA" sz="3600" dirty="0">
                <a:latin typeface="Neue Plak"/>
              </a:rPr>
              <a:t>Vaishnavi V</a:t>
            </a:r>
          </a:p>
        </p:txBody>
      </p:sp>
    </p:spTree>
    <p:extLst>
      <p:ext uri="{BB962C8B-B14F-4D97-AF65-F5344CB8AC3E}">
        <p14:creationId xmlns:p14="http://schemas.microsoft.com/office/powerpoint/2010/main" val="2789989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970506"/>
            <a:ext cx="5771493" cy="56017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3216166" y="157656"/>
            <a:ext cx="6653048" cy="1016416"/>
          </a:xfrm>
          <a:prstGeom prst="rect">
            <a:avLst/>
          </a:prstGeom>
          <a:noFill/>
        </p:spPr>
        <p:txBody>
          <a:bodyPr wrap="square" rtlCol="0">
            <a:spAutoFit/>
          </a:bodyPr>
          <a:lstStyle/>
          <a:p>
            <a:r>
              <a:rPr lang="en-US" sz="4000" dirty="0">
                <a:latin typeface="Neue Plak"/>
              </a:rPr>
              <a:t>Visualizing burnout.</a:t>
            </a:r>
          </a:p>
          <a:p>
            <a:endParaRPr lang="en-CA" dirty="0"/>
          </a:p>
        </p:txBody>
      </p:sp>
      <p:sp>
        <p:nvSpPr>
          <p:cNvPr id="3" name="TextBox 2">
            <a:extLst>
              <a:ext uri="{FF2B5EF4-FFF2-40B4-BE49-F238E27FC236}">
                <a16:creationId xmlns:a16="http://schemas.microsoft.com/office/drawing/2014/main" id="{7A8C52DC-FF15-6A25-0955-37958147F682}"/>
              </a:ext>
            </a:extLst>
          </p:cNvPr>
          <p:cNvSpPr txBox="1"/>
          <p:nvPr/>
        </p:nvSpPr>
        <p:spPr>
          <a:xfrm>
            <a:off x="8786650" y="6377178"/>
            <a:ext cx="2920190" cy="646331"/>
          </a:xfrm>
          <a:prstGeom prst="rect">
            <a:avLst/>
          </a:prstGeom>
          <a:noFill/>
        </p:spPr>
        <p:txBody>
          <a:bodyPr wrap="square" rtlCol="0">
            <a:spAutoFit/>
          </a:bodyPr>
          <a:lstStyle/>
          <a:p>
            <a:r>
              <a:rPr lang="en-CA" dirty="0"/>
              <a:t>Credits : </a:t>
            </a:r>
            <a:r>
              <a:rPr lang="en-CA" b="1" i="0" u="none" strike="noStrike" dirty="0">
                <a:solidFill>
                  <a:srgbClr val="E7E9EA"/>
                </a:solidFill>
                <a:effectLst/>
                <a:latin typeface="TwitterChirp"/>
                <a:hlinkClick r:id="rId3"/>
              </a:rPr>
              <a:t>Jonnie Hallman</a:t>
            </a:r>
          </a:p>
          <a:p>
            <a:endParaRPr lang="en-CA" dirty="0"/>
          </a:p>
        </p:txBody>
      </p:sp>
    </p:spTree>
    <p:extLst>
      <p:ext uri="{BB962C8B-B14F-4D97-AF65-F5344CB8AC3E}">
        <p14:creationId xmlns:p14="http://schemas.microsoft.com/office/powerpoint/2010/main" val="319478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D95F8-2BE0-82ED-7EF0-29C9D9FCDC89}"/>
              </a:ext>
            </a:extLst>
          </p:cNvPr>
          <p:cNvPicPr>
            <a:picLocks noChangeAspect="1"/>
          </p:cNvPicPr>
          <p:nvPr/>
        </p:nvPicPr>
        <p:blipFill>
          <a:blip r:embed="rId2"/>
          <a:stretch>
            <a:fillRect/>
          </a:stretch>
        </p:blipFill>
        <p:spPr>
          <a:xfrm>
            <a:off x="1745909" y="2044458"/>
            <a:ext cx="7452955" cy="3894962"/>
          </a:xfrm>
          <a:prstGeom prst="rect">
            <a:avLst/>
          </a:prstGeom>
        </p:spPr>
      </p:pic>
      <p:sp>
        <p:nvSpPr>
          <p:cNvPr id="4" name="TextBox 3">
            <a:extLst>
              <a:ext uri="{FF2B5EF4-FFF2-40B4-BE49-F238E27FC236}">
                <a16:creationId xmlns:a16="http://schemas.microsoft.com/office/drawing/2014/main" id="{0709482C-6B40-851D-1F8F-7356A7D96D01}"/>
              </a:ext>
            </a:extLst>
          </p:cNvPr>
          <p:cNvSpPr txBox="1"/>
          <p:nvPr/>
        </p:nvSpPr>
        <p:spPr>
          <a:xfrm>
            <a:off x="2984938" y="998482"/>
            <a:ext cx="5055476" cy="584775"/>
          </a:xfrm>
          <a:prstGeom prst="rect">
            <a:avLst/>
          </a:prstGeom>
          <a:noFill/>
        </p:spPr>
        <p:txBody>
          <a:bodyPr wrap="square" rtlCol="0">
            <a:spAutoFit/>
          </a:bodyPr>
          <a:lstStyle/>
          <a:p>
            <a:r>
              <a:rPr lang="en-CA" sz="3200" dirty="0"/>
              <a:t>EXPECTATIONS  vs  REALITY</a:t>
            </a:r>
          </a:p>
        </p:txBody>
      </p:sp>
    </p:spTree>
    <p:extLst>
      <p:ext uri="{BB962C8B-B14F-4D97-AF65-F5344CB8AC3E}">
        <p14:creationId xmlns:p14="http://schemas.microsoft.com/office/powerpoint/2010/main" val="141296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599-EAD4-ED68-41BF-64E0CF302226}"/>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A28B6BC9-460E-4E0C-C09E-2CBD42CBF44B}"/>
              </a:ext>
            </a:extLst>
          </p:cNvPr>
          <p:cNvSpPr>
            <a:spLocks noGrp="1"/>
          </p:cNvSpPr>
          <p:nvPr>
            <p:ph idx="1"/>
          </p:nvPr>
        </p:nvSpPr>
        <p:spPr/>
        <p:txBody>
          <a:bodyPr/>
          <a:lstStyle/>
          <a:p>
            <a:r>
              <a:rPr lang="en-US" dirty="0"/>
              <a:t>The name 996.ICU refers to "Work by '996', sick in ICU", an ironic saying among Chinese developers, which means that by following the "996" work schedule, you are risking yourself getting into the ICU (Intensive Care Unit).</a:t>
            </a:r>
          </a:p>
          <a:p>
            <a:endParaRPr lang="en-US" dirty="0"/>
          </a:p>
          <a:p>
            <a:r>
              <a:rPr lang="en-CA" dirty="0"/>
              <a:t>Visit : </a:t>
            </a:r>
            <a:r>
              <a:rPr lang="en-CA" dirty="0">
                <a:hlinkClick r:id="rId2"/>
              </a:rPr>
              <a:t>https://github.com/996icu/996.ICU</a:t>
            </a:r>
            <a:endParaRPr lang="en-CA" dirty="0"/>
          </a:p>
          <a:p>
            <a:endParaRPr lang="en-CA" dirty="0"/>
          </a:p>
        </p:txBody>
      </p:sp>
    </p:spTree>
    <p:extLst>
      <p:ext uri="{BB962C8B-B14F-4D97-AF65-F5344CB8AC3E}">
        <p14:creationId xmlns:p14="http://schemas.microsoft.com/office/powerpoint/2010/main" val="3976353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C4D923F-B722-AFE2-A889-02C7D52C20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8840" y="438913"/>
            <a:ext cx="5934456" cy="614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438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3762-1F6C-EE24-F199-76A27C78026C}"/>
              </a:ext>
            </a:extLst>
          </p:cNvPr>
          <p:cNvSpPr>
            <a:spLocks noGrp="1"/>
          </p:cNvSpPr>
          <p:nvPr>
            <p:ph type="title"/>
          </p:nvPr>
        </p:nvSpPr>
        <p:spPr>
          <a:xfrm>
            <a:off x="2898648" y="640397"/>
            <a:ext cx="4855464" cy="1325563"/>
          </a:xfrm>
        </p:spPr>
        <p:txBody>
          <a:bodyPr/>
          <a:lstStyle/>
          <a:p>
            <a:r>
              <a:rPr lang="en-CA" dirty="0"/>
              <a:t>SPOON THEORY</a:t>
            </a:r>
          </a:p>
        </p:txBody>
      </p:sp>
      <p:pic>
        <p:nvPicPr>
          <p:cNvPr id="5124" name="Picture 4" descr="What's spoon theory? The metaphor helping people with chronic illnesses and  disabilities plan their days - The Brain Charity">
            <a:extLst>
              <a:ext uri="{FF2B5EF4-FFF2-40B4-BE49-F238E27FC236}">
                <a16:creationId xmlns:a16="http://schemas.microsoft.com/office/drawing/2014/main" id="{EFCA3ECF-0F5F-DB7C-DFEF-2277E749E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772" y="2752725"/>
            <a:ext cx="809625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38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poon theory: What is it and how can it help people living with chronic  illness? - Carenity">
            <a:extLst>
              <a:ext uri="{FF2B5EF4-FFF2-40B4-BE49-F238E27FC236}">
                <a16:creationId xmlns:a16="http://schemas.microsoft.com/office/drawing/2014/main" id="{FBAE14A0-C284-6D6C-EF53-6D068F442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23" y="521208"/>
            <a:ext cx="10484485" cy="60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367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FEB6-14AB-9AB6-989F-271B92E4793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6024C7C-0B6C-C2AE-ADCD-4E1C6A9E6920}"/>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448610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838200" y="1825625"/>
            <a:ext cx="8991600" cy="4351338"/>
          </a:xfrm>
        </p:spPr>
        <p:txBody>
          <a:bodyPr/>
          <a:lstStyle/>
          <a:p>
            <a:endParaRPr lang="en-CA" dirty="0"/>
          </a:p>
          <a:p>
            <a:endParaRPr lang="en-CA" dirty="0"/>
          </a:p>
          <a:p>
            <a:pPr marL="0" indent="0" algn="ctr">
              <a:buNone/>
            </a:pPr>
            <a:r>
              <a:rPr lang="en-CA" sz="4000" dirty="0"/>
              <a:t>SLEEP ≠  REST</a:t>
            </a:r>
          </a:p>
          <a:p>
            <a:pPr marL="0" indent="0" algn="ctr">
              <a:buNone/>
            </a:pPr>
            <a:endParaRPr lang="en-CA" sz="4000" dirty="0"/>
          </a:p>
          <a:p>
            <a:pPr marL="0" indent="0" algn="ctr">
              <a:buNone/>
            </a:pPr>
            <a:r>
              <a:rPr lang="en-CA" sz="4000" dirty="0"/>
              <a:t>1/7</a:t>
            </a:r>
          </a:p>
        </p:txBody>
      </p:sp>
      <p:pic>
        <p:nvPicPr>
          <p:cNvPr id="5" name="Graphic 4" descr="Pie chart with solid fill">
            <a:extLst>
              <a:ext uri="{FF2B5EF4-FFF2-40B4-BE49-F238E27FC236}">
                <a16:creationId xmlns:a16="http://schemas.microsoft.com/office/drawing/2014/main" id="{3AD531CA-8935-1D91-CB51-68D1025D7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5491" y="4001294"/>
            <a:ext cx="914400" cy="914400"/>
          </a:xfrm>
          <a:prstGeom prst="rect">
            <a:avLst/>
          </a:prstGeom>
        </p:spPr>
      </p:pic>
    </p:spTree>
    <p:extLst>
      <p:ext uri="{BB962C8B-B14F-4D97-AF65-F5344CB8AC3E}">
        <p14:creationId xmlns:p14="http://schemas.microsoft.com/office/powerpoint/2010/main" val="2250852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A0E-3DC0-A3AD-C5D7-B663BC246285}"/>
              </a:ext>
            </a:extLst>
          </p:cNvPr>
          <p:cNvSpPr>
            <a:spLocks noGrp="1"/>
          </p:cNvSpPr>
          <p:nvPr>
            <p:ph type="title"/>
          </p:nvPr>
        </p:nvSpPr>
        <p:spPr>
          <a:xfrm>
            <a:off x="838200" y="365125"/>
            <a:ext cx="7359869" cy="1325563"/>
          </a:xfrm>
        </p:spPr>
        <p:txBody>
          <a:bodyPr/>
          <a:lstStyle/>
          <a:p>
            <a:pPr algn="ctr"/>
            <a:r>
              <a:rPr lang="en-CA" dirty="0">
                <a:latin typeface="Neue Plak"/>
              </a:rPr>
              <a:t>REST</a:t>
            </a:r>
          </a:p>
        </p:txBody>
      </p:sp>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438913" y="1143000"/>
            <a:ext cx="7232903" cy="5715000"/>
          </a:xfrm>
        </p:spPr>
        <p:txBody>
          <a:bodyPr>
            <a:normAutofit fontScale="70000" lnSpcReduction="20000"/>
          </a:bodyPr>
          <a:lstStyle/>
          <a:p>
            <a:endParaRPr lang="en-CA" dirty="0">
              <a:latin typeface="Neue Plak"/>
            </a:endParaRPr>
          </a:p>
          <a:p>
            <a:pPr algn="just"/>
            <a:endParaRPr lang="en-CA" sz="3300" dirty="0">
              <a:latin typeface="Neue Plak"/>
            </a:endParaRPr>
          </a:p>
          <a:p>
            <a:pPr algn="just"/>
            <a:r>
              <a:rPr lang="en-CA" sz="4400" dirty="0">
                <a:latin typeface="Neue Plak"/>
              </a:rPr>
              <a:t>Underused</a:t>
            </a:r>
          </a:p>
          <a:p>
            <a:pPr algn="just"/>
            <a:endParaRPr lang="en-CA" sz="4400" dirty="0">
              <a:latin typeface="Neue Plak"/>
            </a:endParaRPr>
          </a:p>
          <a:p>
            <a:pPr algn="just"/>
            <a:r>
              <a:rPr lang="en-CA" sz="4400" dirty="0">
                <a:latin typeface="Neue Plak"/>
              </a:rPr>
              <a:t>Chemical Free</a:t>
            </a:r>
          </a:p>
          <a:p>
            <a:pPr algn="just"/>
            <a:endParaRPr lang="en-CA" sz="4400" dirty="0">
              <a:latin typeface="Neue Plak"/>
            </a:endParaRPr>
          </a:p>
          <a:p>
            <a:pPr algn="just"/>
            <a:r>
              <a:rPr lang="en-CA" sz="4400" dirty="0">
                <a:latin typeface="Neue Plak"/>
              </a:rPr>
              <a:t>Safe</a:t>
            </a:r>
          </a:p>
          <a:p>
            <a:pPr algn="just"/>
            <a:endParaRPr lang="en-CA" sz="4400" dirty="0">
              <a:latin typeface="Neue Plak"/>
            </a:endParaRPr>
          </a:p>
          <a:p>
            <a:pPr algn="just"/>
            <a:r>
              <a:rPr lang="en-CA" sz="4400" dirty="0">
                <a:latin typeface="Neue Plak"/>
              </a:rPr>
              <a:t>Effective </a:t>
            </a:r>
          </a:p>
          <a:p>
            <a:pPr algn="just"/>
            <a:endParaRPr lang="en-CA" sz="4400" dirty="0">
              <a:latin typeface="Neue Plak"/>
            </a:endParaRPr>
          </a:p>
          <a:p>
            <a:pPr algn="just"/>
            <a:r>
              <a:rPr lang="en-CA" sz="4400" dirty="0">
                <a:latin typeface="Neue Plak"/>
              </a:rPr>
              <a:t>Alternative form of therapy</a:t>
            </a:r>
          </a:p>
          <a:p>
            <a:pPr marL="0" indent="0">
              <a:buNone/>
            </a:pPr>
            <a:endParaRPr lang="en-CA" sz="4000" dirty="0">
              <a:latin typeface="Neue Plak"/>
            </a:endParaRPr>
          </a:p>
          <a:p>
            <a:pPr marL="0" indent="0">
              <a:buNone/>
            </a:pPr>
            <a:r>
              <a:rPr lang="en-CA" sz="4000" dirty="0">
                <a:latin typeface="Neue Plak"/>
              </a:rPr>
              <a:t>			</a:t>
            </a:r>
          </a:p>
        </p:txBody>
      </p:sp>
      <p:sp>
        <p:nvSpPr>
          <p:cNvPr id="4" name="Freeform 7">
            <a:extLst>
              <a:ext uri="{FF2B5EF4-FFF2-40B4-BE49-F238E27FC236}">
                <a16:creationId xmlns:a16="http://schemas.microsoft.com/office/drawing/2014/main" id="{3A7770D8-6500-D3D4-3EF2-B437F4B38E6A}"/>
              </a:ext>
            </a:extLst>
          </p:cNvPr>
          <p:cNvSpPr/>
          <p:nvPr/>
        </p:nvSpPr>
        <p:spPr>
          <a:xfrm>
            <a:off x="11622572" y="6311899"/>
            <a:ext cx="384585" cy="412740"/>
          </a:xfrm>
          <a:custGeom>
            <a:avLst/>
            <a:gdLst/>
            <a:ahLst/>
            <a:cxnLst/>
            <a:rect l="l" t="t" r="r" b="b"/>
            <a:pathLst>
              <a:path w="384585" h="412740">
                <a:moveTo>
                  <a:pt x="0" y="0"/>
                </a:moveTo>
                <a:lnTo>
                  <a:pt x="384585" y="0"/>
                </a:lnTo>
                <a:lnTo>
                  <a:pt x="384585" y="412740"/>
                </a:lnTo>
                <a:lnTo>
                  <a:pt x="0" y="412740"/>
                </a:lnTo>
                <a:lnTo>
                  <a:pt x="0" y="0"/>
                </a:lnTo>
                <a:close/>
              </a:path>
            </a:pathLst>
          </a:custGeom>
          <a:blipFill>
            <a:blip r:embed="rId2"/>
            <a:stretch>
              <a:fillRect/>
            </a:stretch>
          </a:blipFill>
        </p:spPr>
        <p:txBody>
          <a:bodyPr/>
          <a:lstStyle/>
          <a:p>
            <a:endParaRPr lang="en-CA"/>
          </a:p>
        </p:txBody>
      </p:sp>
      <p:pic>
        <p:nvPicPr>
          <p:cNvPr id="5" name="Picture 4">
            <a:extLst>
              <a:ext uri="{FF2B5EF4-FFF2-40B4-BE49-F238E27FC236}">
                <a16:creationId xmlns:a16="http://schemas.microsoft.com/office/drawing/2014/main" id="{018ECDE6-9F58-59EB-B18A-5A6DE6653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069" y="1586852"/>
            <a:ext cx="3490671" cy="3490671"/>
          </a:xfrm>
          <a:prstGeom prst="rect">
            <a:avLst/>
          </a:prstGeom>
        </p:spPr>
      </p:pic>
    </p:spTree>
    <p:extLst>
      <p:ext uri="{BB962C8B-B14F-4D97-AF65-F5344CB8AC3E}">
        <p14:creationId xmlns:p14="http://schemas.microsoft.com/office/powerpoint/2010/main" val="86698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8731701-A2F4-A687-1B88-AD3847070A3C}"/>
              </a:ext>
            </a:extLst>
          </p:cNvPr>
          <p:cNvSpPr/>
          <p:nvPr/>
        </p:nvSpPr>
        <p:spPr>
          <a:xfrm>
            <a:off x="4842890" y="839712"/>
            <a:ext cx="1007063" cy="989440"/>
          </a:xfrm>
          <a:custGeom>
            <a:avLst/>
            <a:gdLst/>
            <a:ahLst/>
            <a:cxnLst/>
            <a:rect l="l" t="t" r="r" b="b"/>
            <a:pathLst>
              <a:path w="1007063" h="989440">
                <a:moveTo>
                  <a:pt x="0" y="0"/>
                </a:moveTo>
                <a:lnTo>
                  <a:pt x="1007064" y="0"/>
                </a:lnTo>
                <a:lnTo>
                  <a:pt x="1007064" y="989440"/>
                </a:lnTo>
                <a:lnTo>
                  <a:pt x="0" y="989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sz="2400"/>
          </a:p>
        </p:txBody>
      </p:sp>
      <p:sp>
        <p:nvSpPr>
          <p:cNvPr id="5" name="Freeform 3">
            <a:extLst>
              <a:ext uri="{FF2B5EF4-FFF2-40B4-BE49-F238E27FC236}">
                <a16:creationId xmlns:a16="http://schemas.microsoft.com/office/drawing/2014/main" id="{6578FFAC-0DEA-2A2F-1C71-4BBC469B487F}"/>
              </a:ext>
            </a:extLst>
          </p:cNvPr>
          <p:cNvSpPr/>
          <p:nvPr/>
        </p:nvSpPr>
        <p:spPr>
          <a:xfrm>
            <a:off x="7623242" y="3547755"/>
            <a:ext cx="930733" cy="1320188"/>
          </a:xfrm>
          <a:custGeom>
            <a:avLst/>
            <a:gdLst/>
            <a:ahLst/>
            <a:cxnLst/>
            <a:rect l="l" t="t" r="r" b="b"/>
            <a:pathLst>
              <a:path w="930733" h="1320188">
                <a:moveTo>
                  <a:pt x="0" y="0"/>
                </a:moveTo>
                <a:lnTo>
                  <a:pt x="930733" y="0"/>
                </a:lnTo>
                <a:lnTo>
                  <a:pt x="930733" y="1320188"/>
                </a:lnTo>
                <a:lnTo>
                  <a:pt x="0" y="1320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400"/>
          </a:p>
        </p:txBody>
      </p:sp>
      <p:sp>
        <p:nvSpPr>
          <p:cNvPr id="6" name="Freeform 4">
            <a:extLst>
              <a:ext uri="{FF2B5EF4-FFF2-40B4-BE49-F238E27FC236}">
                <a16:creationId xmlns:a16="http://schemas.microsoft.com/office/drawing/2014/main" id="{AF5C486C-BDE7-F080-03B9-A0B3D252A035}"/>
              </a:ext>
            </a:extLst>
          </p:cNvPr>
          <p:cNvSpPr/>
          <p:nvPr/>
        </p:nvSpPr>
        <p:spPr>
          <a:xfrm>
            <a:off x="7497022" y="1974837"/>
            <a:ext cx="1183171" cy="1013090"/>
          </a:xfrm>
          <a:custGeom>
            <a:avLst/>
            <a:gdLst/>
            <a:ahLst/>
            <a:cxnLst/>
            <a:rect l="l" t="t" r="r" b="b"/>
            <a:pathLst>
              <a:path w="1183171" h="1013090">
                <a:moveTo>
                  <a:pt x="0" y="0"/>
                </a:moveTo>
                <a:lnTo>
                  <a:pt x="1183170" y="0"/>
                </a:lnTo>
                <a:lnTo>
                  <a:pt x="1183170" y="1013090"/>
                </a:lnTo>
                <a:lnTo>
                  <a:pt x="0" y="1013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sz="2400"/>
          </a:p>
        </p:txBody>
      </p:sp>
      <p:sp>
        <p:nvSpPr>
          <p:cNvPr id="7" name="Freeform 5">
            <a:extLst>
              <a:ext uri="{FF2B5EF4-FFF2-40B4-BE49-F238E27FC236}">
                <a16:creationId xmlns:a16="http://schemas.microsoft.com/office/drawing/2014/main" id="{5EFCEDDC-F34A-A3AA-4B8C-497C9FA58CDF}"/>
              </a:ext>
            </a:extLst>
          </p:cNvPr>
          <p:cNvSpPr/>
          <p:nvPr/>
        </p:nvSpPr>
        <p:spPr>
          <a:xfrm>
            <a:off x="4482912" y="2923876"/>
            <a:ext cx="1344095" cy="902224"/>
          </a:xfrm>
          <a:custGeom>
            <a:avLst/>
            <a:gdLst/>
            <a:ahLst/>
            <a:cxnLst/>
            <a:rect l="l" t="t" r="r" b="b"/>
            <a:pathLst>
              <a:path w="1344095" h="902224">
                <a:moveTo>
                  <a:pt x="0" y="0"/>
                </a:moveTo>
                <a:lnTo>
                  <a:pt x="1344095" y="0"/>
                </a:lnTo>
                <a:lnTo>
                  <a:pt x="1344095" y="902224"/>
                </a:lnTo>
                <a:lnTo>
                  <a:pt x="0" y="902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sz="2400"/>
          </a:p>
        </p:txBody>
      </p:sp>
      <p:sp>
        <p:nvSpPr>
          <p:cNvPr id="8" name="Freeform 6">
            <a:extLst>
              <a:ext uri="{FF2B5EF4-FFF2-40B4-BE49-F238E27FC236}">
                <a16:creationId xmlns:a16="http://schemas.microsoft.com/office/drawing/2014/main" id="{4BBF6EEF-E489-B714-BC89-649AD27D7483}"/>
              </a:ext>
            </a:extLst>
          </p:cNvPr>
          <p:cNvSpPr/>
          <p:nvPr/>
        </p:nvSpPr>
        <p:spPr>
          <a:xfrm>
            <a:off x="4771956" y="810413"/>
            <a:ext cx="250883" cy="205268"/>
          </a:xfrm>
          <a:custGeom>
            <a:avLst/>
            <a:gdLst/>
            <a:ahLst/>
            <a:cxnLst/>
            <a:rect l="l" t="t" r="r" b="b"/>
            <a:pathLst>
              <a:path w="250883" h="205268">
                <a:moveTo>
                  <a:pt x="0" y="0"/>
                </a:moveTo>
                <a:lnTo>
                  <a:pt x="250883" y="0"/>
                </a:lnTo>
                <a:lnTo>
                  <a:pt x="250883" y="205268"/>
                </a:lnTo>
                <a:lnTo>
                  <a:pt x="0" y="205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sz="2400"/>
          </a:p>
        </p:txBody>
      </p:sp>
      <p:sp>
        <p:nvSpPr>
          <p:cNvPr id="9" name="Freeform 7">
            <a:extLst>
              <a:ext uri="{FF2B5EF4-FFF2-40B4-BE49-F238E27FC236}">
                <a16:creationId xmlns:a16="http://schemas.microsoft.com/office/drawing/2014/main" id="{437AC314-32CA-018A-4CD2-78B9682E0FC9}"/>
              </a:ext>
            </a:extLst>
          </p:cNvPr>
          <p:cNvSpPr/>
          <p:nvPr/>
        </p:nvSpPr>
        <p:spPr>
          <a:xfrm>
            <a:off x="7821883" y="629627"/>
            <a:ext cx="432856" cy="180786"/>
          </a:xfrm>
          <a:custGeom>
            <a:avLst/>
            <a:gdLst/>
            <a:ahLst/>
            <a:cxnLst/>
            <a:rect l="l" t="t" r="r" b="b"/>
            <a:pathLst>
              <a:path w="432856" h="180786">
                <a:moveTo>
                  <a:pt x="0" y="0"/>
                </a:moveTo>
                <a:lnTo>
                  <a:pt x="432856" y="0"/>
                </a:lnTo>
                <a:lnTo>
                  <a:pt x="432856" y="180786"/>
                </a:lnTo>
                <a:lnTo>
                  <a:pt x="0" y="1807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sz="2400"/>
          </a:p>
        </p:txBody>
      </p:sp>
      <p:sp>
        <p:nvSpPr>
          <p:cNvPr id="10" name="Freeform 8">
            <a:extLst>
              <a:ext uri="{FF2B5EF4-FFF2-40B4-BE49-F238E27FC236}">
                <a16:creationId xmlns:a16="http://schemas.microsoft.com/office/drawing/2014/main" id="{A106712E-6D11-D619-0570-A955FA26AEF4}"/>
              </a:ext>
            </a:extLst>
          </p:cNvPr>
          <p:cNvSpPr/>
          <p:nvPr/>
        </p:nvSpPr>
        <p:spPr>
          <a:xfrm>
            <a:off x="1911883" y="3807192"/>
            <a:ext cx="1216183" cy="1137131"/>
          </a:xfrm>
          <a:custGeom>
            <a:avLst/>
            <a:gdLst/>
            <a:ahLst/>
            <a:cxnLst/>
            <a:rect l="l" t="t" r="r" b="b"/>
            <a:pathLst>
              <a:path w="1216183" h="1137131">
                <a:moveTo>
                  <a:pt x="0" y="0"/>
                </a:moveTo>
                <a:lnTo>
                  <a:pt x="1216183" y="0"/>
                </a:lnTo>
                <a:lnTo>
                  <a:pt x="1216183" y="1137131"/>
                </a:lnTo>
                <a:lnTo>
                  <a:pt x="0" y="11371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sz="2400" dirty="0"/>
          </a:p>
        </p:txBody>
      </p:sp>
      <p:sp>
        <p:nvSpPr>
          <p:cNvPr id="11" name="Freeform 9">
            <a:extLst>
              <a:ext uri="{FF2B5EF4-FFF2-40B4-BE49-F238E27FC236}">
                <a16:creationId xmlns:a16="http://schemas.microsoft.com/office/drawing/2014/main" id="{62E50F73-334C-645E-04A6-D5FB15901A94}"/>
              </a:ext>
            </a:extLst>
          </p:cNvPr>
          <p:cNvSpPr/>
          <p:nvPr/>
        </p:nvSpPr>
        <p:spPr>
          <a:xfrm>
            <a:off x="2150457" y="2358420"/>
            <a:ext cx="208013" cy="173431"/>
          </a:xfrm>
          <a:custGeom>
            <a:avLst/>
            <a:gdLst/>
            <a:ahLst/>
            <a:cxnLst/>
            <a:rect l="l" t="t" r="r" b="b"/>
            <a:pathLst>
              <a:path w="208013" h="173431">
                <a:moveTo>
                  <a:pt x="0" y="0"/>
                </a:moveTo>
                <a:lnTo>
                  <a:pt x="208013" y="0"/>
                </a:lnTo>
                <a:lnTo>
                  <a:pt x="208013" y="173431"/>
                </a:lnTo>
                <a:lnTo>
                  <a:pt x="0" y="1734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sz="2400"/>
          </a:p>
        </p:txBody>
      </p:sp>
      <p:sp>
        <p:nvSpPr>
          <p:cNvPr id="12" name="Freeform 10">
            <a:extLst>
              <a:ext uri="{FF2B5EF4-FFF2-40B4-BE49-F238E27FC236}">
                <a16:creationId xmlns:a16="http://schemas.microsoft.com/office/drawing/2014/main" id="{817AC32B-96CA-B2DD-6AA8-DB7950744556}"/>
              </a:ext>
            </a:extLst>
          </p:cNvPr>
          <p:cNvSpPr/>
          <p:nvPr/>
        </p:nvSpPr>
        <p:spPr>
          <a:xfrm>
            <a:off x="1996966" y="1974837"/>
            <a:ext cx="1006280" cy="821026"/>
          </a:xfrm>
          <a:custGeom>
            <a:avLst/>
            <a:gdLst/>
            <a:ahLst/>
            <a:cxnLst/>
            <a:rect l="l" t="t" r="r" b="b"/>
            <a:pathLst>
              <a:path w="632708" h="528024">
                <a:moveTo>
                  <a:pt x="0" y="0"/>
                </a:moveTo>
                <a:lnTo>
                  <a:pt x="632708" y="0"/>
                </a:lnTo>
                <a:lnTo>
                  <a:pt x="632708" y="528024"/>
                </a:lnTo>
                <a:lnTo>
                  <a:pt x="0" y="52802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sz="2400"/>
          </a:p>
        </p:txBody>
      </p:sp>
      <p:sp>
        <p:nvSpPr>
          <p:cNvPr id="13" name="Freeform 11">
            <a:extLst>
              <a:ext uri="{FF2B5EF4-FFF2-40B4-BE49-F238E27FC236}">
                <a16:creationId xmlns:a16="http://schemas.microsoft.com/office/drawing/2014/main" id="{DAC2A92F-C9EC-DA43-861D-120874395B9D}"/>
              </a:ext>
            </a:extLst>
          </p:cNvPr>
          <p:cNvSpPr/>
          <p:nvPr/>
        </p:nvSpPr>
        <p:spPr>
          <a:xfrm>
            <a:off x="4544833" y="5143702"/>
            <a:ext cx="1316736" cy="1048925"/>
          </a:xfrm>
          <a:custGeom>
            <a:avLst/>
            <a:gdLst/>
            <a:ahLst/>
            <a:cxnLst/>
            <a:rect l="l" t="t" r="r" b="b"/>
            <a:pathLst>
              <a:path w="1316736" h="1048925">
                <a:moveTo>
                  <a:pt x="0" y="0"/>
                </a:moveTo>
                <a:lnTo>
                  <a:pt x="1316736" y="0"/>
                </a:lnTo>
                <a:lnTo>
                  <a:pt x="1316736" y="1048925"/>
                </a:lnTo>
                <a:lnTo>
                  <a:pt x="0" y="104892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CA" sz="2400"/>
          </a:p>
        </p:txBody>
      </p:sp>
      <p:sp>
        <p:nvSpPr>
          <p:cNvPr id="14" name="Freeform 12">
            <a:extLst>
              <a:ext uri="{FF2B5EF4-FFF2-40B4-BE49-F238E27FC236}">
                <a16:creationId xmlns:a16="http://schemas.microsoft.com/office/drawing/2014/main" id="{D82463F0-2463-93DA-1147-A3A8F5CBAD7E}"/>
              </a:ext>
            </a:extLst>
          </p:cNvPr>
          <p:cNvSpPr/>
          <p:nvPr/>
        </p:nvSpPr>
        <p:spPr>
          <a:xfrm>
            <a:off x="284565" y="539819"/>
            <a:ext cx="290222" cy="385037"/>
          </a:xfrm>
          <a:custGeom>
            <a:avLst/>
            <a:gdLst/>
            <a:ahLst/>
            <a:cxnLst/>
            <a:rect l="l" t="t" r="r" b="b"/>
            <a:pathLst>
              <a:path w="290222" h="385037">
                <a:moveTo>
                  <a:pt x="0" y="0"/>
                </a:moveTo>
                <a:lnTo>
                  <a:pt x="290222" y="0"/>
                </a:lnTo>
                <a:lnTo>
                  <a:pt x="290222" y="385037"/>
                </a:lnTo>
                <a:lnTo>
                  <a:pt x="0" y="38503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CA" sz="2400"/>
          </a:p>
        </p:txBody>
      </p:sp>
      <p:sp>
        <p:nvSpPr>
          <p:cNvPr id="15" name="Freeform 13">
            <a:extLst>
              <a:ext uri="{FF2B5EF4-FFF2-40B4-BE49-F238E27FC236}">
                <a16:creationId xmlns:a16="http://schemas.microsoft.com/office/drawing/2014/main" id="{775B5424-09DD-8419-4C86-C4C156504634}"/>
              </a:ext>
            </a:extLst>
          </p:cNvPr>
          <p:cNvSpPr/>
          <p:nvPr/>
        </p:nvSpPr>
        <p:spPr>
          <a:xfrm>
            <a:off x="11559579" y="6192627"/>
            <a:ext cx="632421" cy="660492"/>
          </a:xfrm>
          <a:custGeom>
            <a:avLst/>
            <a:gdLst/>
            <a:ahLst/>
            <a:cxnLst/>
            <a:rect l="l" t="t" r="r" b="b"/>
            <a:pathLst>
              <a:path w="632421" h="660492">
                <a:moveTo>
                  <a:pt x="0" y="0"/>
                </a:moveTo>
                <a:lnTo>
                  <a:pt x="632421" y="0"/>
                </a:lnTo>
                <a:lnTo>
                  <a:pt x="632421" y="660492"/>
                </a:lnTo>
                <a:lnTo>
                  <a:pt x="0" y="660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CA" sz="2400"/>
          </a:p>
        </p:txBody>
      </p:sp>
      <p:sp>
        <p:nvSpPr>
          <p:cNvPr id="16" name="TextBox 14">
            <a:extLst>
              <a:ext uri="{FF2B5EF4-FFF2-40B4-BE49-F238E27FC236}">
                <a16:creationId xmlns:a16="http://schemas.microsoft.com/office/drawing/2014/main" id="{6F3EACBB-E053-15E3-5D49-A209699A69DF}"/>
              </a:ext>
            </a:extLst>
          </p:cNvPr>
          <p:cNvSpPr txBox="1"/>
          <p:nvPr/>
        </p:nvSpPr>
        <p:spPr>
          <a:xfrm>
            <a:off x="4455048" y="2171354"/>
            <a:ext cx="1917887"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Physical Rest</a:t>
            </a:r>
          </a:p>
          <a:p>
            <a:pPr algn="ctr">
              <a:lnSpc>
                <a:spcPts val="1330"/>
              </a:lnSpc>
              <a:spcBef>
                <a:spcPct val="0"/>
              </a:spcBef>
            </a:pPr>
            <a:endParaRPr lang="en-US" sz="2400" dirty="0">
              <a:solidFill>
                <a:srgbClr val="000000"/>
              </a:solidFill>
              <a:latin typeface="Canva Sans Bold"/>
            </a:endParaRPr>
          </a:p>
        </p:txBody>
      </p:sp>
      <p:sp>
        <p:nvSpPr>
          <p:cNvPr id="18" name="TextBox 16">
            <a:extLst>
              <a:ext uri="{FF2B5EF4-FFF2-40B4-BE49-F238E27FC236}">
                <a16:creationId xmlns:a16="http://schemas.microsoft.com/office/drawing/2014/main" id="{AD50B067-AFD7-BDC3-1BEF-3D973446A54E}"/>
              </a:ext>
            </a:extLst>
          </p:cNvPr>
          <p:cNvSpPr txBox="1"/>
          <p:nvPr/>
        </p:nvSpPr>
        <p:spPr>
          <a:xfrm>
            <a:off x="1615627" y="3115034"/>
            <a:ext cx="2113967"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Emotional Rest</a:t>
            </a:r>
          </a:p>
          <a:p>
            <a:pPr algn="ctr">
              <a:lnSpc>
                <a:spcPts val="1330"/>
              </a:lnSpc>
              <a:spcBef>
                <a:spcPct val="0"/>
              </a:spcBef>
            </a:pPr>
            <a:endParaRPr lang="en-US" sz="2400" dirty="0">
              <a:solidFill>
                <a:srgbClr val="000000"/>
              </a:solidFill>
              <a:latin typeface="Canva Sans Bold"/>
            </a:endParaRPr>
          </a:p>
        </p:txBody>
      </p:sp>
      <p:sp>
        <p:nvSpPr>
          <p:cNvPr id="19" name="TextBox 17">
            <a:extLst>
              <a:ext uri="{FF2B5EF4-FFF2-40B4-BE49-F238E27FC236}">
                <a16:creationId xmlns:a16="http://schemas.microsoft.com/office/drawing/2014/main" id="{4DF2F3EB-C295-F65E-F215-D78712FA2F2C}"/>
              </a:ext>
            </a:extLst>
          </p:cNvPr>
          <p:cNvSpPr txBox="1"/>
          <p:nvPr/>
        </p:nvSpPr>
        <p:spPr>
          <a:xfrm>
            <a:off x="4591111" y="4116635"/>
            <a:ext cx="1645760"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Spiritual Rest</a:t>
            </a:r>
          </a:p>
          <a:p>
            <a:pPr algn="ctr">
              <a:lnSpc>
                <a:spcPts val="1330"/>
              </a:lnSpc>
              <a:spcBef>
                <a:spcPct val="0"/>
              </a:spcBef>
            </a:pPr>
            <a:endParaRPr lang="en-US" sz="2400" dirty="0">
              <a:solidFill>
                <a:srgbClr val="000000"/>
              </a:solidFill>
              <a:latin typeface="Canva Sans Bold"/>
            </a:endParaRPr>
          </a:p>
        </p:txBody>
      </p:sp>
      <p:sp>
        <p:nvSpPr>
          <p:cNvPr id="20" name="TextBox 18">
            <a:extLst>
              <a:ext uri="{FF2B5EF4-FFF2-40B4-BE49-F238E27FC236}">
                <a16:creationId xmlns:a16="http://schemas.microsoft.com/office/drawing/2014/main" id="{5DE189DD-B38E-E85F-0DDC-0F70E8A8223E}"/>
              </a:ext>
            </a:extLst>
          </p:cNvPr>
          <p:cNvSpPr txBox="1"/>
          <p:nvPr/>
        </p:nvSpPr>
        <p:spPr>
          <a:xfrm>
            <a:off x="1871048" y="5089086"/>
            <a:ext cx="1631688"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Sensory Rest</a:t>
            </a:r>
          </a:p>
          <a:p>
            <a:pPr algn="ctr">
              <a:lnSpc>
                <a:spcPts val="1330"/>
              </a:lnSpc>
              <a:spcBef>
                <a:spcPct val="0"/>
              </a:spcBef>
            </a:pPr>
            <a:endParaRPr lang="en-US" sz="2400" dirty="0">
              <a:solidFill>
                <a:srgbClr val="000000"/>
              </a:solidFill>
              <a:latin typeface="Canva Sans Bold"/>
            </a:endParaRPr>
          </a:p>
        </p:txBody>
      </p:sp>
      <p:sp>
        <p:nvSpPr>
          <p:cNvPr id="21" name="TextBox 19">
            <a:extLst>
              <a:ext uri="{FF2B5EF4-FFF2-40B4-BE49-F238E27FC236}">
                <a16:creationId xmlns:a16="http://schemas.microsoft.com/office/drawing/2014/main" id="{4382B6D3-4FC6-AEAB-26AD-CA3C44AB17C4}"/>
              </a:ext>
            </a:extLst>
          </p:cNvPr>
          <p:cNvSpPr txBox="1"/>
          <p:nvPr/>
        </p:nvSpPr>
        <p:spPr>
          <a:xfrm>
            <a:off x="4056186" y="6442483"/>
            <a:ext cx="2330310"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Social Rest</a:t>
            </a:r>
          </a:p>
          <a:p>
            <a:pPr algn="ctr">
              <a:lnSpc>
                <a:spcPts val="1330"/>
              </a:lnSpc>
              <a:spcBef>
                <a:spcPct val="0"/>
              </a:spcBef>
            </a:pPr>
            <a:endParaRPr lang="en-US" sz="2400" dirty="0">
              <a:solidFill>
                <a:srgbClr val="000000"/>
              </a:solidFill>
              <a:latin typeface="Canva Sans Bold"/>
            </a:endParaRPr>
          </a:p>
        </p:txBody>
      </p:sp>
      <p:sp>
        <p:nvSpPr>
          <p:cNvPr id="22" name="TextBox 20">
            <a:extLst>
              <a:ext uri="{FF2B5EF4-FFF2-40B4-BE49-F238E27FC236}">
                <a16:creationId xmlns:a16="http://schemas.microsoft.com/office/drawing/2014/main" id="{469525D7-D127-8172-9D29-9D157FE5E635}"/>
              </a:ext>
            </a:extLst>
          </p:cNvPr>
          <p:cNvSpPr txBox="1"/>
          <p:nvPr/>
        </p:nvSpPr>
        <p:spPr>
          <a:xfrm>
            <a:off x="7343479" y="3310245"/>
            <a:ext cx="1776248" cy="206275"/>
          </a:xfrm>
          <a:prstGeom prst="rect">
            <a:avLst/>
          </a:prstGeom>
        </p:spPr>
        <p:txBody>
          <a:bodyPr wrap="square" lIns="0" tIns="0" rIns="0" bIns="0" rtlCol="0" anchor="t">
            <a:spAutoFit/>
          </a:bodyPr>
          <a:lstStyle/>
          <a:p>
            <a:pPr algn="ctr">
              <a:lnSpc>
                <a:spcPts val="1330"/>
              </a:lnSpc>
              <a:spcBef>
                <a:spcPct val="0"/>
              </a:spcBef>
            </a:pPr>
            <a:r>
              <a:rPr lang="en-US" sz="2400" dirty="0">
                <a:solidFill>
                  <a:srgbClr val="000000"/>
                </a:solidFill>
                <a:latin typeface="Canva Sans Bold"/>
              </a:rPr>
              <a:t>Mental Rest</a:t>
            </a:r>
          </a:p>
        </p:txBody>
      </p:sp>
      <p:sp>
        <p:nvSpPr>
          <p:cNvPr id="23" name="TextBox 21">
            <a:extLst>
              <a:ext uri="{FF2B5EF4-FFF2-40B4-BE49-F238E27FC236}">
                <a16:creationId xmlns:a16="http://schemas.microsoft.com/office/drawing/2014/main" id="{8ADBD447-BD24-F069-24DC-7A5E8D881378}"/>
              </a:ext>
            </a:extLst>
          </p:cNvPr>
          <p:cNvSpPr txBox="1"/>
          <p:nvPr/>
        </p:nvSpPr>
        <p:spPr>
          <a:xfrm>
            <a:off x="7178559" y="5036935"/>
            <a:ext cx="1941168"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Creative Rest</a:t>
            </a:r>
          </a:p>
          <a:p>
            <a:pPr algn="ctr">
              <a:lnSpc>
                <a:spcPts val="1330"/>
              </a:lnSpc>
              <a:spcBef>
                <a:spcPct val="0"/>
              </a:spcBef>
            </a:pPr>
            <a:endParaRPr lang="en-US" sz="2400" dirty="0">
              <a:solidFill>
                <a:srgbClr val="000000"/>
              </a:solidFill>
              <a:latin typeface="Canva Sans Bold"/>
            </a:endParaRPr>
          </a:p>
        </p:txBody>
      </p:sp>
      <p:sp>
        <p:nvSpPr>
          <p:cNvPr id="25" name="TextBox 15">
            <a:extLst>
              <a:ext uri="{FF2B5EF4-FFF2-40B4-BE49-F238E27FC236}">
                <a16:creationId xmlns:a16="http://schemas.microsoft.com/office/drawing/2014/main" id="{C9B6CC5E-4FB6-3F93-BF0D-00757DDD5492}"/>
              </a:ext>
            </a:extLst>
          </p:cNvPr>
          <p:cNvSpPr txBox="1"/>
          <p:nvPr/>
        </p:nvSpPr>
        <p:spPr>
          <a:xfrm>
            <a:off x="1911883" y="332373"/>
            <a:ext cx="7395398" cy="366254"/>
          </a:xfrm>
          <a:prstGeom prst="rect">
            <a:avLst/>
          </a:prstGeom>
        </p:spPr>
        <p:txBody>
          <a:bodyPr wrap="square" lIns="0" tIns="0" rIns="0" bIns="0" rtlCol="0" anchor="t">
            <a:spAutoFit/>
          </a:bodyPr>
          <a:lstStyle/>
          <a:p>
            <a:pPr algn="ctr">
              <a:lnSpc>
                <a:spcPts val="2419"/>
              </a:lnSpc>
            </a:pPr>
            <a:r>
              <a:rPr lang="en-US" sz="4000" dirty="0">
                <a:solidFill>
                  <a:srgbClr val="000000"/>
                </a:solidFill>
                <a:latin typeface="Neue Plak"/>
              </a:rPr>
              <a:t>7 types of Rest</a:t>
            </a:r>
          </a:p>
        </p:txBody>
      </p:sp>
    </p:spTree>
    <p:extLst>
      <p:ext uri="{BB962C8B-B14F-4D97-AF65-F5344CB8AC3E}">
        <p14:creationId xmlns:p14="http://schemas.microsoft.com/office/powerpoint/2010/main" val="2327708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3812001" y="1"/>
            <a:ext cx="5327921" cy="6451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99393" y="2256991"/>
            <a:ext cx="4210707" cy="2437655"/>
          </a:xfrm>
          <a:prstGeom prst="rect">
            <a:avLst/>
          </a:prstGeom>
        </p:spPr>
        <p:txBody>
          <a:bodyPr wrap="square" lIns="0" tIns="0" rIns="0" bIns="0" rtlCol="0" anchor="t">
            <a:spAutoFit/>
          </a:bodyPr>
          <a:lstStyle/>
          <a:p>
            <a:pPr algn="ctr">
              <a:lnSpc>
                <a:spcPts val="2069"/>
              </a:lnSpc>
            </a:pPr>
            <a:endParaRPr sz="2400" dirty="0">
              <a:latin typeface="Neue Plak"/>
            </a:endParaRPr>
          </a:p>
          <a:p>
            <a:pPr>
              <a:lnSpc>
                <a:spcPts val="2069"/>
              </a:lnSpc>
            </a:pPr>
            <a:r>
              <a:rPr lang="en-US" sz="2400" dirty="0">
                <a:solidFill>
                  <a:srgbClr val="000000"/>
                </a:solidFill>
                <a:latin typeface="Neue Plak"/>
              </a:rPr>
              <a:t>Lack of sleep and overtraining deplete your body's energy.</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Physically drained</a:t>
            </a: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0" y="506910"/>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pic>
        <p:nvPicPr>
          <p:cNvPr id="2052" name="Picture 4" descr="The Power of Sleep and Rest: Unlocking a Well-Rested Mind">
            <a:extLst>
              <a:ext uri="{FF2B5EF4-FFF2-40B4-BE49-F238E27FC236}">
                <a16:creationId xmlns:a16="http://schemas.microsoft.com/office/drawing/2014/main" id="{471FAE60-385D-15F1-31F4-344F0E85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1367329"/>
            <a:ext cx="75819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20039" y="1503854"/>
            <a:ext cx="11551921" cy="4322786"/>
          </a:xfrm>
          <a:prstGeom prst="rect">
            <a:avLst/>
          </a:prstGeom>
        </p:spPr>
        <p:txBody>
          <a:bodyPr wrap="square" lIns="0" tIns="0" rIns="0" bIns="0" rtlCol="0" anchor="t">
            <a:spAutoFit/>
          </a:bodyPr>
          <a:lstStyle/>
          <a:p>
            <a:pPr>
              <a:lnSpc>
                <a:spcPts val="2069"/>
              </a:lnSpc>
            </a:pPr>
            <a:r>
              <a:rPr lang="en-US" sz="2400" dirty="0">
                <a:solidFill>
                  <a:srgbClr val="000000"/>
                </a:solidFill>
                <a:latin typeface="Neue Plak"/>
              </a:rPr>
              <a:t>  </a:t>
            </a:r>
          </a:p>
          <a:p>
            <a:pPr>
              <a:lnSpc>
                <a:spcPts val="2069"/>
              </a:lnSpc>
            </a:pPr>
            <a:r>
              <a:rPr lang="en-US" sz="2400" b="1" dirty="0">
                <a:solidFill>
                  <a:srgbClr val="000000"/>
                </a:solidFill>
                <a:latin typeface="Neue Plak"/>
              </a:rPr>
              <a:t>     Passive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Sleep 7+ hrs. nightly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power naps (as needed)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b="1" dirty="0">
                <a:solidFill>
                  <a:srgbClr val="000000"/>
                </a:solidFill>
                <a:latin typeface="Neue Plak"/>
              </a:rPr>
              <a:t>      Active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Restorative activities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Massage improve the body’s circulation and flexibility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Yoga, massage, using a foam roller, regular stretch breaks, adjusting workspace ergonomics</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563051" y="706922"/>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2096339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1999-AFB0-292A-D9BC-CB15536CF73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50ECE7A-F589-2E4F-8B9C-F78860685F8C}"/>
              </a:ext>
            </a:extLst>
          </p:cNvPr>
          <p:cNvSpPr>
            <a:spLocks noGrp="1"/>
          </p:cNvSpPr>
          <p:nvPr>
            <p:ph idx="1"/>
          </p:nvPr>
        </p:nvSpPr>
        <p:spPr/>
        <p:txBody>
          <a:bodyPr/>
          <a:lstStyle/>
          <a:p>
            <a:pPr algn="l">
              <a:buFont typeface="Arial" panose="020B0604020202020204" pitchFamily="34" charset="0"/>
              <a:buChar char="•"/>
            </a:pPr>
            <a:r>
              <a:rPr lang="en-US" b="0" i="0" dirty="0">
                <a:solidFill>
                  <a:srgbClr val="0D004C"/>
                </a:solidFill>
                <a:effectLst/>
                <a:latin typeface="GothamBook"/>
              </a:rPr>
              <a:t>stretching</a:t>
            </a:r>
          </a:p>
          <a:p>
            <a:pPr algn="l">
              <a:buFont typeface="Arial" panose="020B0604020202020204" pitchFamily="34" charset="0"/>
              <a:buChar char="•"/>
            </a:pPr>
            <a:r>
              <a:rPr lang="en-US" b="0" i="0" dirty="0">
                <a:solidFill>
                  <a:srgbClr val="0D004C"/>
                </a:solidFill>
                <a:effectLst/>
                <a:latin typeface="GothamBook"/>
              </a:rPr>
              <a:t>taking a nap</a:t>
            </a:r>
          </a:p>
          <a:p>
            <a:pPr algn="l">
              <a:buFont typeface="Arial" panose="020B0604020202020204" pitchFamily="34" charset="0"/>
              <a:buChar char="•"/>
            </a:pPr>
            <a:r>
              <a:rPr lang="en-US" b="0" i="0" dirty="0">
                <a:solidFill>
                  <a:srgbClr val="0D004C"/>
                </a:solidFill>
                <a:effectLst/>
                <a:latin typeface="GothamBook"/>
              </a:rPr>
              <a:t>getting a massage</a:t>
            </a:r>
          </a:p>
          <a:p>
            <a:pPr algn="l">
              <a:buFont typeface="Arial" panose="020B0604020202020204" pitchFamily="34" charset="0"/>
              <a:buChar char="•"/>
            </a:pPr>
            <a:r>
              <a:rPr lang="en-US" b="0" i="0" dirty="0">
                <a:solidFill>
                  <a:srgbClr val="0D004C"/>
                </a:solidFill>
                <a:effectLst/>
                <a:latin typeface="GothamBook"/>
              </a:rPr>
              <a:t>taking short breaks</a:t>
            </a:r>
          </a:p>
          <a:p>
            <a:pPr algn="l">
              <a:buFont typeface="Arial" panose="020B0604020202020204" pitchFamily="34" charset="0"/>
              <a:buChar char="•"/>
            </a:pPr>
            <a:r>
              <a:rPr lang="en-US" b="0" i="0" dirty="0">
                <a:solidFill>
                  <a:srgbClr val="0D004C"/>
                </a:solidFill>
                <a:effectLst/>
                <a:latin typeface="GothamBook"/>
              </a:rPr>
              <a:t>going for a walk</a:t>
            </a:r>
          </a:p>
          <a:p>
            <a:pPr algn="l"/>
            <a:r>
              <a:rPr lang="en-US" b="0" i="0" dirty="0">
                <a:solidFill>
                  <a:srgbClr val="0D004C"/>
                </a:solidFill>
                <a:effectLst/>
                <a:latin typeface="GothamBook"/>
              </a:rPr>
              <a:t>When we rest physically, we give our muscles time to repair and recover, which helps us avoid injuries and reduces fatigue</a:t>
            </a:r>
          </a:p>
          <a:p>
            <a:endParaRPr lang="en-CA" dirty="0"/>
          </a:p>
        </p:txBody>
      </p:sp>
    </p:spTree>
    <p:extLst>
      <p:ext uri="{BB962C8B-B14F-4D97-AF65-F5344CB8AC3E}">
        <p14:creationId xmlns:p14="http://schemas.microsoft.com/office/powerpoint/2010/main" val="704663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182879" y="1755073"/>
            <a:ext cx="11551921" cy="4322786"/>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r>
              <a:rPr lang="en-US" sz="2400" dirty="0">
                <a:solidFill>
                  <a:srgbClr val="000000"/>
                </a:solidFill>
                <a:latin typeface="Neue Plak"/>
              </a:rPr>
              <a:t>Lack of sleep and overtraining deplete your body's energy.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a:t>
            </a:r>
          </a:p>
          <a:p>
            <a:pPr algn="ctr">
              <a:lnSpc>
                <a:spcPts val="2069"/>
              </a:lnSpc>
            </a:pPr>
            <a:r>
              <a:rPr lang="en-US" sz="2400" b="1" dirty="0">
                <a:solidFill>
                  <a:srgbClr val="000000"/>
                </a:solidFill>
                <a:latin typeface="Neue Plak"/>
              </a:rPr>
              <a:t>Passive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Sleep 7+ hrs. nightly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Take power naps (as needed)</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r>
              <a:rPr lang="en-US" sz="2400" b="1" dirty="0">
                <a:solidFill>
                  <a:srgbClr val="000000"/>
                </a:solidFill>
                <a:latin typeface="Neue Plak"/>
              </a:rPr>
              <a:t>Active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Restorative activities</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Massage improve the body’s circulation and flexibility</a:t>
            </a:r>
          </a:p>
        </p:txBody>
      </p:sp>
      <p:sp>
        <p:nvSpPr>
          <p:cNvPr id="4" name="Freeform 4">
            <a:extLst>
              <a:ext uri="{FF2B5EF4-FFF2-40B4-BE49-F238E27FC236}">
                <a16:creationId xmlns:a16="http://schemas.microsoft.com/office/drawing/2014/main" id="{0E30C383-14D8-8A62-634E-0D09D3CEC218}"/>
              </a:ext>
            </a:extLst>
          </p:cNvPr>
          <p:cNvSpPr/>
          <p:nvPr/>
        </p:nvSpPr>
        <p:spPr>
          <a:xfrm>
            <a:off x="4775329" y="1092930"/>
            <a:ext cx="1572919" cy="662143"/>
          </a:xfrm>
          <a:custGeom>
            <a:avLst/>
            <a:gdLst/>
            <a:ahLst/>
            <a:cxnLst/>
            <a:rect l="l" t="t" r="r" b="b"/>
            <a:pathLst>
              <a:path w="1316736" h="653430">
                <a:moveTo>
                  <a:pt x="0" y="0"/>
                </a:moveTo>
                <a:lnTo>
                  <a:pt x="1316736" y="0"/>
                </a:lnTo>
                <a:lnTo>
                  <a:pt x="1316736" y="653430"/>
                </a:lnTo>
                <a:lnTo>
                  <a:pt x="0" y="653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latin typeface="Neue Plak"/>
            </a:endParaRPr>
          </a:p>
        </p:txBody>
      </p:sp>
      <p:sp>
        <p:nvSpPr>
          <p:cNvPr id="5" name="Freeform 5">
            <a:extLst>
              <a:ext uri="{FF2B5EF4-FFF2-40B4-BE49-F238E27FC236}">
                <a16:creationId xmlns:a16="http://schemas.microsoft.com/office/drawing/2014/main" id="{18DEA13B-D014-7B28-B275-83C7979B67F9}"/>
              </a:ext>
            </a:extLst>
          </p:cNvPr>
          <p:cNvSpPr/>
          <p:nvPr/>
        </p:nvSpPr>
        <p:spPr>
          <a:xfrm>
            <a:off x="1180327" y="5294892"/>
            <a:ext cx="696063" cy="699283"/>
          </a:xfrm>
          <a:custGeom>
            <a:avLst/>
            <a:gdLst/>
            <a:ahLst/>
            <a:cxnLst/>
            <a:rect l="l" t="t" r="r" b="b"/>
            <a:pathLst>
              <a:path w="856623" h="738837">
                <a:moveTo>
                  <a:pt x="0" y="0"/>
                </a:moveTo>
                <a:lnTo>
                  <a:pt x="856623" y="0"/>
                </a:lnTo>
                <a:lnTo>
                  <a:pt x="856623" y="738837"/>
                </a:lnTo>
                <a:lnTo>
                  <a:pt x="0" y="738837"/>
                </a:lnTo>
                <a:lnTo>
                  <a:pt x="0" y="0"/>
                </a:lnTo>
                <a:close/>
              </a:path>
            </a:pathLst>
          </a:custGeom>
          <a:blipFill>
            <a:blip r:embed="rId4"/>
            <a:stretch>
              <a:fillRect/>
            </a:stretch>
          </a:blipFill>
        </p:spPr>
        <p:txBody>
          <a:bodyPr/>
          <a:lstStyle/>
          <a:p>
            <a:endParaRPr lang="en-CA">
              <a:latin typeface="Neue Plak"/>
            </a:endParaRPr>
          </a:p>
        </p:txBody>
      </p:sp>
      <p:sp>
        <p:nvSpPr>
          <p:cNvPr id="6" name="Freeform 6">
            <a:extLst>
              <a:ext uri="{FF2B5EF4-FFF2-40B4-BE49-F238E27FC236}">
                <a16:creationId xmlns:a16="http://schemas.microsoft.com/office/drawing/2014/main" id="{0C063826-29BD-8ED1-D79C-2186A04F3D54}"/>
              </a:ext>
            </a:extLst>
          </p:cNvPr>
          <p:cNvSpPr/>
          <p:nvPr/>
        </p:nvSpPr>
        <p:spPr>
          <a:xfrm>
            <a:off x="8652387" y="2366479"/>
            <a:ext cx="1014194" cy="1251791"/>
          </a:xfrm>
          <a:custGeom>
            <a:avLst/>
            <a:gdLst/>
            <a:ahLst/>
            <a:cxnLst/>
            <a:rect l="l" t="t" r="r" b="b"/>
            <a:pathLst>
              <a:path w="908266" h="1130195">
                <a:moveTo>
                  <a:pt x="0" y="0"/>
                </a:moveTo>
                <a:lnTo>
                  <a:pt x="908266" y="0"/>
                </a:lnTo>
                <a:lnTo>
                  <a:pt x="908266" y="1130195"/>
                </a:lnTo>
                <a:lnTo>
                  <a:pt x="0" y="1130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F65B483D-28E5-C16E-4DEA-589940EE48A2}"/>
              </a:ext>
            </a:extLst>
          </p:cNvPr>
          <p:cNvSpPr txBox="1"/>
          <p:nvPr/>
        </p:nvSpPr>
        <p:spPr>
          <a:xfrm>
            <a:off x="584072" y="223446"/>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789058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2560882" y="1028700"/>
            <a:ext cx="7070238" cy="5669309"/>
          </a:xfrm>
          <a:prstGeom prst="rect">
            <a:avLst/>
          </a:prstGeom>
        </p:spPr>
        <p:txBody>
          <a:bodyPr wrap="square" lIns="0" tIns="0" rIns="0" bIns="0" rtlCol="0" anchor="t">
            <a:spAutoFit/>
          </a:bodyPr>
          <a:lstStyle/>
          <a:p>
            <a:pPr algn="ctr">
              <a:lnSpc>
                <a:spcPts val="2069"/>
              </a:lnSpc>
            </a:pPr>
            <a:endParaRPr lang="en-US" sz="2400" dirty="0"/>
          </a:p>
          <a:p>
            <a:pPr algn="ctr">
              <a:lnSpc>
                <a:spcPts val="2069"/>
              </a:lnSpc>
            </a:pPr>
            <a:r>
              <a:rPr lang="en-US" sz="2400" dirty="0">
                <a:solidFill>
                  <a:srgbClr val="000000"/>
                </a:solidFill>
                <a:latin typeface="Canva Sans"/>
              </a:rPr>
              <a:t>Mental rest deficit is caused by overtaxing your thinking.</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3" name="Freeform 3">
            <a:extLst>
              <a:ext uri="{FF2B5EF4-FFF2-40B4-BE49-F238E27FC236}">
                <a16:creationId xmlns:a16="http://schemas.microsoft.com/office/drawing/2014/main" id="{445FFF0E-4D1B-8C5D-07DE-D6A1A3D778CB}"/>
              </a:ext>
            </a:extLst>
          </p:cNvPr>
          <p:cNvSpPr/>
          <p:nvPr/>
        </p:nvSpPr>
        <p:spPr>
          <a:xfrm>
            <a:off x="1920858" y="2031614"/>
            <a:ext cx="1010147" cy="578309"/>
          </a:xfrm>
          <a:custGeom>
            <a:avLst/>
            <a:gdLst/>
            <a:ahLst/>
            <a:cxnLst/>
            <a:rect l="l" t="t" r="r" b="b"/>
            <a:pathLst>
              <a:path w="1010147" h="578309">
                <a:moveTo>
                  <a:pt x="0" y="0"/>
                </a:moveTo>
                <a:lnTo>
                  <a:pt x="1010147" y="0"/>
                </a:lnTo>
                <a:lnTo>
                  <a:pt x="1010147" y="578309"/>
                </a:lnTo>
                <a:lnTo>
                  <a:pt x="0" y="578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a:extLst>
              <a:ext uri="{FF2B5EF4-FFF2-40B4-BE49-F238E27FC236}">
                <a16:creationId xmlns:a16="http://schemas.microsoft.com/office/drawing/2014/main" id="{2F3465FF-CECD-987D-811E-B8C0FB735D9D}"/>
              </a:ext>
            </a:extLst>
          </p:cNvPr>
          <p:cNvSpPr/>
          <p:nvPr/>
        </p:nvSpPr>
        <p:spPr>
          <a:xfrm>
            <a:off x="5167249" y="2154835"/>
            <a:ext cx="928751" cy="910176"/>
          </a:xfrm>
          <a:custGeom>
            <a:avLst/>
            <a:gdLst/>
            <a:ahLst/>
            <a:cxnLst/>
            <a:rect l="l" t="t" r="r" b="b"/>
            <a:pathLst>
              <a:path w="928751" h="910176">
                <a:moveTo>
                  <a:pt x="0" y="0"/>
                </a:moveTo>
                <a:lnTo>
                  <a:pt x="928751" y="0"/>
                </a:lnTo>
                <a:lnTo>
                  <a:pt x="928751" y="910177"/>
                </a:lnTo>
                <a:lnTo>
                  <a:pt x="0" y="91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a:extLst>
              <a:ext uri="{FF2B5EF4-FFF2-40B4-BE49-F238E27FC236}">
                <a16:creationId xmlns:a16="http://schemas.microsoft.com/office/drawing/2014/main" id="{CC6D4FAE-91E1-938B-01F5-D18499C6A5BA}"/>
              </a:ext>
            </a:extLst>
          </p:cNvPr>
          <p:cNvSpPr/>
          <p:nvPr/>
        </p:nvSpPr>
        <p:spPr>
          <a:xfrm>
            <a:off x="489498" y="5931460"/>
            <a:ext cx="1414380" cy="746085"/>
          </a:xfrm>
          <a:custGeom>
            <a:avLst/>
            <a:gdLst/>
            <a:ahLst/>
            <a:cxnLst/>
            <a:rect l="l" t="t" r="r" b="b"/>
            <a:pathLst>
              <a:path w="1414380" h="746085">
                <a:moveTo>
                  <a:pt x="0" y="0"/>
                </a:moveTo>
                <a:lnTo>
                  <a:pt x="1414379" y="0"/>
                </a:lnTo>
                <a:lnTo>
                  <a:pt x="1414379" y="746085"/>
                </a:lnTo>
                <a:lnTo>
                  <a:pt x="0" y="746085"/>
                </a:lnTo>
                <a:lnTo>
                  <a:pt x="0" y="0"/>
                </a:lnTo>
                <a:close/>
              </a:path>
            </a:pathLst>
          </a:custGeom>
          <a:blipFill>
            <a:blip r:embed="rId7"/>
            <a:stretch>
              <a:fillRect/>
            </a:stretch>
          </a:blipFill>
        </p:spPr>
        <p:txBody>
          <a:bodyPr/>
          <a:lstStyle/>
          <a:p>
            <a:endParaRPr lang="en-CA"/>
          </a:p>
        </p:txBody>
      </p:sp>
      <p:sp>
        <p:nvSpPr>
          <p:cNvPr id="6" name="Freeform 6">
            <a:extLst>
              <a:ext uri="{FF2B5EF4-FFF2-40B4-BE49-F238E27FC236}">
                <a16:creationId xmlns:a16="http://schemas.microsoft.com/office/drawing/2014/main" id="{EB7940B5-148F-0508-B0B4-3A717F286D6E}"/>
              </a:ext>
            </a:extLst>
          </p:cNvPr>
          <p:cNvSpPr/>
          <p:nvPr/>
        </p:nvSpPr>
        <p:spPr>
          <a:xfrm>
            <a:off x="10675225" y="5795534"/>
            <a:ext cx="1236802" cy="737443"/>
          </a:xfrm>
          <a:custGeom>
            <a:avLst/>
            <a:gdLst/>
            <a:ahLst/>
            <a:cxnLst/>
            <a:rect l="l" t="t" r="r" b="b"/>
            <a:pathLst>
              <a:path w="1236802" h="737443">
                <a:moveTo>
                  <a:pt x="0" y="0"/>
                </a:moveTo>
                <a:lnTo>
                  <a:pt x="1236802" y="0"/>
                </a:lnTo>
                <a:lnTo>
                  <a:pt x="1236802" y="737443"/>
                </a:lnTo>
                <a:lnTo>
                  <a:pt x="0" y="737443"/>
                </a:lnTo>
                <a:lnTo>
                  <a:pt x="0" y="0"/>
                </a:lnTo>
                <a:close/>
              </a:path>
            </a:pathLst>
          </a:custGeom>
          <a:blipFill>
            <a:blip r:embed="rId8"/>
            <a:stretch>
              <a:fillRect/>
            </a:stretch>
          </a:blipFill>
        </p:spPr>
        <p:txBody>
          <a:bodyPr/>
          <a:lstStyle/>
          <a:p>
            <a:endParaRPr lang="en-CA"/>
          </a:p>
        </p:txBody>
      </p:sp>
      <p:sp>
        <p:nvSpPr>
          <p:cNvPr id="7" name="TextBox 7">
            <a:extLst>
              <a:ext uri="{FF2B5EF4-FFF2-40B4-BE49-F238E27FC236}">
                <a16:creationId xmlns:a16="http://schemas.microsoft.com/office/drawing/2014/main" id="{8EEBEC38-312C-D59D-CC5E-74C318484F06}"/>
              </a:ext>
            </a:extLst>
          </p:cNvPr>
          <p:cNvSpPr txBox="1"/>
          <p:nvPr/>
        </p:nvSpPr>
        <p:spPr>
          <a:xfrm>
            <a:off x="4630355" y="223446"/>
            <a:ext cx="1857503" cy="437906"/>
          </a:xfrm>
          <a:prstGeom prst="rect">
            <a:avLst/>
          </a:prstGeom>
        </p:spPr>
        <p:txBody>
          <a:bodyPr lIns="0" tIns="0" rIns="0" bIns="0" rtlCol="0" anchor="t">
            <a:spAutoFit/>
          </a:bodyPr>
          <a:lstStyle/>
          <a:p>
            <a:pPr algn="ctr">
              <a:lnSpc>
                <a:spcPts val="3507"/>
              </a:lnSpc>
            </a:pPr>
            <a:r>
              <a:rPr lang="en-US" sz="2800" dirty="0">
                <a:solidFill>
                  <a:srgbClr val="000000"/>
                </a:solidFill>
                <a:latin typeface="Canva Sans Bold"/>
              </a:rPr>
              <a:t>Mental Rest</a:t>
            </a:r>
          </a:p>
        </p:txBody>
      </p:sp>
      <p:pic>
        <p:nvPicPr>
          <p:cNvPr id="1026" name="Picture 2" descr="Pomodoro Technique - Boost Your Productivity | Adobe Acrobat">
            <a:extLst>
              <a:ext uri="{FF2B5EF4-FFF2-40B4-BE49-F238E27FC236}">
                <a16:creationId xmlns:a16="http://schemas.microsoft.com/office/drawing/2014/main" id="{671AAA19-72A6-6AA8-8300-E0E1577F6F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6579" y="5256072"/>
            <a:ext cx="864540" cy="57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66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714702" y="1638300"/>
            <a:ext cx="7213145" cy="4053482"/>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Mental rest deficit is caused by overtaxing your thinking (Brain fog).</a:t>
            </a: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If your occupation draws primarily on your mental resources, you may find that tiredness comes in the form of loss of concentration, cynicism, irritation, apathy </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87752" y="744654"/>
            <a:ext cx="4270247"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Canva Sans Bold"/>
              </a:rPr>
              <a:t>Mental Rest</a:t>
            </a:r>
          </a:p>
        </p:txBody>
      </p:sp>
      <p:pic>
        <p:nvPicPr>
          <p:cNvPr id="3074" name="Picture 2" descr="Should you take a mental health day? | The Village Family Service Center">
            <a:extLst>
              <a:ext uri="{FF2B5EF4-FFF2-40B4-BE49-F238E27FC236}">
                <a16:creationId xmlns:a16="http://schemas.microsoft.com/office/drawing/2014/main" id="{192839DB-9EE0-5EB0-C529-FC0010DF4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379" y="1308702"/>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8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modoro technique">
            <a:extLst>
              <a:ext uri="{FF2B5EF4-FFF2-40B4-BE49-F238E27FC236}">
                <a16:creationId xmlns:a16="http://schemas.microsoft.com/office/drawing/2014/main" id="{0E5FD1AD-3D12-BB33-B273-F9DFA9094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0"/>
            <a:ext cx="848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33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651641" y="1028700"/>
            <a:ext cx="11267089" cy="3784177"/>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42033" y="397182"/>
            <a:ext cx="5193792"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Mental Rest</a:t>
            </a:r>
          </a:p>
        </p:txBody>
      </p:sp>
    </p:spTree>
    <p:extLst>
      <p:ext uri="{BB962C8B-B14F-4D97-AF65-F5344CB8AC3E}">
        <p14:creationId xmlns:p14="http://schemas.microsoft.com/office/powerpoint/2010/main" val="407155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371517" y="793884"/>
            <a:ext cx="8471337" cy="593861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lang="en-CA"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Emotional rest deficit occurs when you feel like you can't be authentic.</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Compassion Fatigue</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011680" y="793884"/>
            <a:ext cx="6869629"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
        <p:nvSpPr>
          <p:cNvPr id="15" name="Freeform 3">
            <a:extLst>
              <a:ext uri="{FF2B5EF4-FFF2-40B4-BE49-F238E27FC236}">
                <a16:creationId xmlns:a16="http://schemas.microsoft.com/office/drawing/2014/main" id="{18C7BEEA-CC7E-8840-17CD-261BD4516DDF}"/>
              </a:ext>
            </a:extLst>
          </p:cNvPr>
          <p:cNvSpPr/>
          <p:nvPr/>
        </p:nvSpPr>
        <p:spPr>
          <a:xfrm>
            <a:off x="10356689" y="4770882"/>
            <a:ext cx="927588" cy="1043700"/>
          </a:xfrm>
          <a:custGeom>
            <a:avLst/>
            <a:gdLst/>
            <a:ahLst/>
            <a:cxnLst/>
            <a:rect l="l" t="t" r="r" b="b"/>
            <a:pathLst>
              <a:path w="927588" h="1043700">
                <a:moveTo>
                  <a:pt x="0" y="0"/>
                </a:moveTo>
                <a:lnTo>
                  <a:pt x="927588" y="0"/>
                </a:lnTo>
                <a:lnTo>
                  <a:pt x="927588" y="1043699"/>
                </a:lnTo>
                <a:lnTo>
                  <a:pt x="0" y="1043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Tree>
    <p:extLst>
      <p:ext uri="{BB962C8B-B14F-4D97-AF65-F5344CB8AC3E}">
        <p14:creationId xmlns:p14="http://schemas.microsoft.com/office/powerpoint/2010/main" val="337978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188720" y="2479106"/>
            <a:ext cx="8893693" cy="3245568"/>
          </a:xfrm>
          <a:prstGeom prst="rect">
            <a:avLst/>
          </a:prstGeom>
        </p:spPr>
        <p:txBody>
          <a:bodyPr wrap="square" lIns="0" tIns="0" rIns="0" bIns="0" rtlCol="0" anchor="t">
            <a:spAutoFit/>
          </a:bodyPr>
          <a:lstStyle/>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marL="1257300" lvl="2" indent="-342900">
              <a:lnSpc>
                <a:spcPts val="2069"/>
              </a:lnSpc>
              <a:buFont typeface="Arial" panose="020B0604020202020204" pitchFamily="34" charset="0"/>
              <a:buChar char="•"/>
            </a:pPr>
            <a:r>
              <a:rPr lang="en-US" sz="2400" dirty="0">
                <a:solidFill>
                  <a:srgbClr val="000000"/>
                </a:solidFill>
                <a:latin typeface="Neue Plak"/>
              </a:rPr>
              <a:t>Spend time with people you can be authentic around</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Respectfully decline</a:t>
            </a:r>
          </a:p>
          <a:p>
            <a:pPr lvl="2">
              <a:lnSpc>
                <a:spcPts val="2069"/>
              </a:lnSpc>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Try speaking with a therapist to release emotional labor</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strike="sngStrike" dirty="0">
                <a:solidFill>
                  <a:srgbClr val="000000"/>
                </a:solidFill>
                <a:latin typeface="Neue Plak"/>
              </a:rPr>
              <a:t>People pleasing</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4" name="Freeform 4">
            <a:extLst>
              <a:ext uri="{FF2B5EF4-FFF2-40B4-BE49-F238E27FC236}">
                <a16:creationId xmlns:a16="http://schemas.microsoft.com/office/drawing/2014/main" id="{426B3371-D00E-CD7C-5D6D-CA3867499E55}"/>
              </a:ext>
            </a:extLst>
          </p:cNvPr>
          <p:cNvSpPr/>
          <p:nvPr/>
        </p:nvSpPr>
        <p:spPr>
          <a:xfrm>
            <a:off x="9725798" y="5367171"/>
            <a:ext cx="1912833" cy="783896"/>
          </a:xfrm>
          <a:custGeom>
            <a:avLst/>
            <a:gdLst/>
            <a:ahLst/>
            <a:cxnLst/>
            <a:rect l="l" t="t" r="r" b="b"/>
            <a:pathLst>
              <a:path w="1316736" h="574426">
                <a:moveTo>
                  <a:pt x="0" y="0"/>
                </a:moveTo>
                <a:lnTo>
                  <a:pt x="1316736" y="0"/>
                </a:lnTo>
                <a:lnTo>
                  <a:pt x="1316736" y="574426"/>
                </a:lnTo>
                <a:lnTo>
                  <a:pt x="0" y="574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243515" y="1032306"/>
            <a:ext cx="6475094"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Tree>
    <p:extLst>
      <p:ext uri="{BB962C8B-B14F-4D97-AF65-F5344CB8AC3E}">
        <p14:creationId xmlns:p14="http://schemas.microsoft.com/office/powerpoint/2010/main" val="24111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203201" y="293101"/>
            <a:ext cx="11785601" cy="5363369"/>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8279218" y="293101"/>
            <a:ext cx="2437133" cy="13604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998482" y="1765737"/>
            <a:ext cx="4679942" cy="4159280"/>
          </a:xfrm>
          <a:prstGeom prst="rect">
            <a:avLst/>
          </a:prstGeom>
        </p:spPr>
        <p:txBody>
          <a:bodyPr wrap="square" lIns="0" tIns="0" rIns="0" bIns="0" rtlCol="0" anchor="t">
            <a:spAutoFit/>
          </a:bodyPr>
          <a:lstStyle/>
          <a:p>
            <a:pPr algn="ctr">
              <a:lnSpc>
                <a:spcPts val="1626"/>
              </a:lnSpc>
            </a:pPr>
            <a:endParaRPr sz="2400" dirty="0">
              <a:latin typeface="Neue Plak"/>
            </a:endParaRPr>
          </a:p>
          <a:p>
            <a:pPr algn="ctr">
              <a:lnSpc>
                <a:spcPts val="2068"/>
              </a:lnSpc>
            </a:pPr>
            <a:r>
              <a:rPr lang="en-US" sz="2400" b="0" i="0" dirty="0">
                <a:solidFill>
                  <a:srgbClr val="333333"/>
                </a:solidFill>
                <a:effectLst/>
                <a:latin typeface="Neue Plak"/>
              </a:rPr>
              <a:t> </a:t>
            </a:r>
          </a:p>
          <a:p>
            <a:pPr algn="ctr">
              <a:lnSpc>
                <a:spcPts val="2068"/>
              </a:lnSpc>
            </a:pPr>
            <a:endParaRPr lang="en-US" sz="2400" dirty="0">
              <a:solidFill>
                <a:srgbClr val="333333"/>
              </a:solidFill>
              <a:latin typeface="Neue Plak"/>
            </a:endParaRPr>
          </a:p>
          <a:p>
            <a:pPr>
              <a:lnSpc>
                <a:spcPts val="2068"/>
              </a:lnSpc>
            </a:pPr>
            <a:r>
              <a:rPr lang="en-US" sz="2400" b="0" i="0" dirty="0">
                <a:solidFill>
                  <a:srgbClr val="333333"/>
                </a:solidFill>
                <a:effectLst/>
                <a:latin typeface="Neue Plak"/>
              </a:rPr>
              <a:t>Important for anyone who must solve problems or brainstorm new ideas</a:t>
            </a:r>
          </a:p>
          <a:p>
            <a:pPr>
              <a:lnSpc>
                <a:spcPts val="2068"/>
              </a:lnSpc>
            </a:pPr>
            <a:endParaRPr lang="en-US" sz="2400" dirty="0">
              <a:solidFill>
                <a:srgbClr val="333333"/>
              </a:solidFill>
              <a:latin typeface="Neue Plak"/>
            </a:endParaRPr>
          </a:p>
          <a:p>
            <a:pPr>
              <a:lnSpc>
                <a:spcPts val="2068"/>
              </a:lnSpc>
            </a:pPr>
            <a:endParaRPr lang="en-US" sz="2400" b="0" i="0" dirty="0">
              <a:solidFill>
                <a:srgbClr val="000000"/>
              </a:solidFill>
              <a:effectLst/>
              <a:latin typeface="Neue Plak"/>
            </a:endParaRPr>
          </a:p>
          <a:p>
            <a:pPr>
              <a:lnSpc>
                <a:spcPts val="2068"/>
              </a:lnSpc>
            </a:pPr>
            <a:r>
              <a:rPr lang="en-US" sz="2400" dirty="0">
                <a:solidFill>
                  <a:srgbClr val="000000"/>
                </a:solidFill>
                <a:latin typeface="Neue Plak"/>
              </a:rPr>
              <a:t>Appreciate beauty in any form, whether natural or human-created. </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2054" name="Picture 6" descr="Premium Photo | Creative Mind 3D Illustration with Light bulb Generative ai">
            <a:extLst>
              <a:ext uri="{FF2B5EF4-FFF2-40B4-BE49-F238E27FC236}">
                <a16:creationId xmlns:a16="http://schemas.microsoft.com/office/drawing/2014/main" id="{D71FAD86-5529-1F17-6E48-0FB9E0C71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79" y="1680782"/>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80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594361" y="1240220"/>
            <a:ext cx="5404104" cy="4797275"/>
          </a:xfrm>
          <a:prstGeom prst="rect">
            <a:avLst/>
          </a:prstGeom>
        </p:spPr>
        <p:txBody>
          <a:bodyPr wrap="square" lIns="0" tIns="0" rIns="0" bIns="0" rtlCol="0" anchor="t">
            <a:spAutoFit/>
          </a:bodyPr>
          <a:lstStyle/>
          <a:p>
            <a:pPr algn="ctr">
              <a:lnSpc>
                <a:spcPts val="1626"/>
              </a:lnSpc>
            </a:pPr>
            <a:endParaRPr lang="en-US" sz="2400" dirty="0">
              <a:latin typeface="Neue Plak"/>
            </a:endParaRPr>
          </a:p>
          <a:p>
            <a:pPr algn="ctr">
              <a:lnSpc>
                <a:spcPts val="2068"/>
              </a:lnSpc>
            </a:pPr>
            <a:r>
              <a:rPr lang="en-US" sz="2400" b="0" i="0" dirty="0">
                <a:solidFill>
                  <a:srgbClr val="333333"/>
                </a:solidFill>
                <a:effectLst/>
                <a:latin typeface="Neue Plak"/>
              </a:rPr>
              <a:t> </a:t>
            </a:r>
            <a:endParaRPr lang="en-US" sz="2400" dirty="0">
              <a:solidFill>
                <a:srgbClr val="000000"/>
              </a:solidFill>
              <a:latin typeface="Neue Plak"/>
            </a:endParaRPr>
          </a:p>
          <a:p>
            <a:pPr>
              <a:lnSpc>
                <a:spcPts val="2068"/>
              </a:lnSpc>
            </a:pPr>
            <a:r>
              <a:rPr lang="en-US" sz="2400" b="1" dirty="0">
                <a:solidFill>
                  <a:srgbClr val="000000"/>
                </a:solidFill>
                <a:latin typeface="Neue Plak"/>
              </a:rPr>
              <a:t>Natural</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Take in a sunrise or sunset</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Go for a walk in nature</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Be childlike and reawaken wonder</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r>
              <a:rPr lang="en-US" sz="2400" b="1" dirty="0">
                <a:solidFill>
                  <a:srgbClr val="000000"/>
                </a:solidFill>
                <a:latin typeface="Neue Plak"/>
              </a:rPr>
              <a:t>Human-created</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Visit a museum or art festival</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Engage with inspiring music, books, documentaries</a:t>
            </a: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6146" name="Picture 2" descr="Everyone needs nature | National Trust">
            <a:extLst>
              <a:ext uri="{FF2B5EF4-FFF2-40B4-BE49-F238E27FC236}">
                <a16:creationId xmlns:a16="http://schemas.microsoft.com/office/drawing/2014/main" id="{324A9D4A-CEE5-614E-A145-E951B8A4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3724"/>
            <a:ext cx="5632664" cy="408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9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662635" y="1856232"/>
            <a:ext cx="5637581" cy="4053482"/>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The modern individual is overstimulated.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Eye exhaustion resulting from marathon screen time sessions: digital eye strain</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4098" name="Picture 2" descr="Sensory Processing Disorder (SPD)">
            <a:extLst>
              <a:ext uri="{FF2B5EF4-FFF2-40B4-BE49-F238E27FC236}">
                <a16:creationId xmlns:a16="http://schemas.microsoft.com/office/drawing/2014/main" id="{A9C1AFC0-9D0B-05CC-F95A-AD190D3E1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040" y="1746246"/>
            <a:ext cx="5113325"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3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346712" y="786126"/>
            <a:ext cx="7446634" cy="5400004"/>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a break from social media</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off notifications (sounds and visual alerts)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Limit video meetings</a:t>
            </a: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Set a relaxing evening ambiance (soothing music, candles)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down lights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Digital Detox</a:t>
            </a: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1026" name="Picture 2" descr="Mr Krabs Blur Meme Meme - Imgflip">
            <a:extLst>
              <a:ext uri="{FF2B5EF4-FFF2-40B4-BE49-F238E27FC236}">
                <a16:creationId xmlns:a16="http://schemas.microsoft.com/office/drawing/2014/main" id="{FDE94CF7-B8D7-9F33-7930-5DDE59D30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898" y="2450592"/>
            <a:ext cx="4051943" cy="283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3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1027175" y="1823223"/>
            <a:ext cx="3694175" cy="351487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r>
              <a:rPr lang="en-US" sz="2400" dirty="0">
                <a:solidFill>
                  <a:srgbClr val="000000"/>
                </a:solidFill>
                <a:latin typeface="Neue Plak"/>
              </a:rPr>
              <a:t>Evaluate your relationships!</a:t>
            </a:r>
          </a:p>
          <a:p>
            <a:pPr algn="ctr">
              <a:lnSpc>
                <a:spcPts val="2069"/>
              </a:lnSpc>
            </a:pPr>
            <a:r>
              <a:rPr lang="en-US" sz="2400" dirty="0">
                <a:solidFill>
                  <a:srgbClr val="000000"/>
                </a:solidFill>
                <a:latin typeface="Neue Plak"/>
              </a:rPr>
              <a:t> (Revive or Exhaust?)</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pic>
        <p:nvPicPr>
          <p:cNvPr id="1032" name="Picture 8" descr="Why Do People Act Differently in Groups Than They Do Alone?">
            <a:extLst>
              <a:ext uri="{FF2B5EF4-FFF2-40B4-BE49-F238E27FC236}">
                <a16:creationId xmlns:a16="http://schemas.microsoft.com/office/drawing/2014/main" id="{26E1756C-92D0-3207-7415-D00A2405A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1" y="1519904"/>
            <a:ext cx="5940554" cy="38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6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813816" y="1094599"/>
            <a:ext cx="10606658" cy="5669309"/>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marL="342900" indent="-342900">
              <a:lnSpc>
                <a:spcPts val="2069"/>
              </a:lnSpc>
              <a:buFont typeface="Arial" panose="020B0604020202020204" pitchFamily="34" charset="0"/>
              <a:buChar char="•"/>
            </a:pPr>
            <a:endParaRPr sz="2400" dirty="0">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more time with people who give you energy and provide support</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less time with people who steal your energy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If you're an introvert, block out time to be alone.</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Fill your own battery</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6" name="Freeform 6">
            <a:extLst>
              <a:ext uri="{FF2B5EF4-FFF2-40B4-BE49-F238E27FC236}">
                <a16:creationId xmlns:a16="http://schemas.microsoft.com/office/drawing/2014/main" id="{8F219C8A-76AF-A5CA-1818-4750C9F9548F}"/>
              </a:ext>
            </a:extLst>
          </p:cNvPr>
          <p:cNvSpPr/>
          <p:nvPr/>
        </p:nvSpPr>
        <p:spPr>
          <a:xfrm>
            <a:off x="10484856" y="5221852"/>
            <a:ext cx="1017949" cy="1052144"/>
          </a:xfrm>
          <a:custGeom>
            <a:avLst/>
            <a:gdLst/>
            <a:ahLst/>
            <a:cxnLst/>
            <a:rect l="l" t="t" r="r" b="b"/>
            <a:pathLst>
              <a:path w="1017949" h="1052144">
                <a:moveTo>
                  <a:pt x="0" y="0"/>
                </a:moveTo>
                <a:lnTo>
                  <a:pt x="1017949" y="0"/>
                </a:lnTo>
                <a:lnTo>
                  <a:pt x="1017949" y="1052144"/>
                </a:lnTo>
                <a:lnTo>
                  <a:pt x="0" y="1052144"/>
                </a:lnTo>
                <a:lnTo>
                  <a:pt x="0" y="0"/>
                </a:lnTo>
                <a:close/>
              </a:path>
            </a:pathLst>
          </a:custGeom>
          <a:blipFill>
            <a:blip r:embed="rId2"/>
            <a:stretch>
              <a:fillRect/>
            </a:stretch>
          </a:blipFill>
        </p:spPr>
        <p:txBody>
          <a:bodyPr/>
          <a:lstStyle/>
          <a:p>
            <a:endParaRPr lang="en-CA"/>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spTree>
    <p:extLst>
      <p:ext uri="{BB962C8B-B14F-4D97-AF65-F5344CB8AC3E}">
        <p14:creationId xmlns:p14="http://schemas.microsoft.com/office/powerpoint/2010/main" val="1536023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3232039"/>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7" name="TextBox 7">
            <a:extLst>
              <a:ext uri="{FF2B5EF4-FFF2-40B4-BE49-F238E27FC236}">
                <a16:creationId xmlns:a16="http://schemas.microsoft.com/office/drawing/2014/main" id="{5DE8CCC6-0C7D-34BB-CB71-07A41CCC8C99}"/>
              </a:ext>
            </a:extLst>
          </p:cNvPr>
          <p:cNvSpPr txBox="1"/>
          <p:nvPr/>
        </p:nvSpPr>
        <p:spPr>
          <a:xfrm>
            <a:off x="1149094" y="787041"/>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
        <p:nvSpPr>
          <p:cNvPr id="9" name="TextBox 8">
            <a:extLst>
              <a:ext uri="{FF2B5EF4-FFF2-40B4-BE49-F238E27FC236}">
                <a16:creationId xmlns:a16="http://schemas.microsoft.com/office/drawing/2014/main" id="{DE39C36D-4C34-B246-D8C6-19A643D476E9}"/>
              </a:ext>
            </a:extLst>
          </p:cNvPr>
          <p:cNvSpPr txBox="1"/>
          <p:nvPr/>
        </p:nvSpPr>
        <p:spPr>
          <a:xfrm>
            <a:off x="1373334" y="3013501"/>
            <a:ext cx="8939704" cy="830997"/>
          </a:xfrm>
          <a:prstGeom prst="rect">
            <a:avLst/>
          </a:prstGeom>
          <a:noFill/>
        </p:spPr>
        <p:txBody>
          <a:bodyPr wrap="square">
            <a:spAutoFit/>
          </a:bodyPr>
          <a:lstStyle/>
          <a:p>
            <a:r>
              <a:rPr lang="en-US" sz="2400" dirty="0">
                <a:solidFill>
                  <a:srgbClr val="333333"/>
                </a:solidFill>
                <a:latin typeface="Neue Plak"/>
              </a:rPr>
              <a:t>A</a:t>
            </a:r>
            <a:r>
              <a:rPr lang="en-US" sz="2400" i="0" dirty="0">
                <a:solidFill>
                  <a:srgbClr val="333333"/>
                </a:solidFill>
                <a:effectLst/>
                <a:latin typeface="Neue Plak"/>
              </a:rPr>
              <a:t>bility to connect beyond the physical and mental and feel a deep sense of belonging, love, acceptance and purpose </a:t>
            </a:r>
            <a:endParaRPr lang="en-CA" sz="2400" dirty="0">
              <a:latin typeface="Neue Plak"/>
            </a:endParaRPr>
          </a:p>
        </p:txBody>
      </p:sp>
      <p:sp>
        <p:nvSpPr>
          <p:cNvPr id="3" name="Freeform 5">
            <a:extLst>
              <a:ext uri="{FF2B5EF4-FFF2-40B4-BE49-F238E27FC236}">
                <a16:creationId xmlns:a16="http://schemas.microsoft.com/office/drawing/2014/main" id="{B6757208-A567-AF8C-EC2B-F38146E873BA}"/>
              </a:ext>
            </a:extLst>
          </p:cNvPr>
          <p:cNvSpPr/>
          <p:nvPr/>
        </p:nvSpPr>
        <p:spPr>
          <a:xfrm>
            <a:off x="9878910" y="3490858"/>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extLst>
      <p:ext uri="{BB962C8B-B14F-4D97-AF65-F5344CB8AC3E}">
        <p14:creationId xmlns:p14="http://schemas.microsoft.com/office/powerpoint/2010/main" val="1640083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6732997"/>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r>
              <a:rPr lang="en-US" sz="2000" dirty="0">
                <a:solidFill>
                  <a:srgbClr val="000000"/>
                </a:solidFill>
                <a:latin typeface="Neue Plak"/>
              </a:rPr>
              <a:t>Do things that provide a meaning.</a:t>
            </a:r>
          </a:p>
          <a:p>
            <a:pPr algn="ctr">
              <a:lnSpc>
                <a:spcPts val="2069"/>
              </a:lnSpc>
            </a:pPr>
            <a:r>
              <a:rPr lang="en-US" sz="2000" dirty="0">
                <a:solidFill>
                  <a:srgbClr val="000000"/>
                </a:solidFill>
                <a:latin typeface="Neue Plak"/>
              </a:rPr>
              <a:t>Be part of something bigger than yourself.</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Volunteer</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Work a job that feels purpose-driven</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Participate in faith-based activities (if aligned to your belief system)</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3" name="Freeform 3">
            <a:extLst>
              <a:ext uri="{FF2B5EF4-FFF2-40B4-BE49-F238E27FC236}">
                <a16:creationId xmlns:a16="http://schemas.microsoft.com/office/drawing/2014/main" id="{2FCDC99A-F038-9057-2119-949EDB74C026}"/>
              </a:ext>
            </a:extLst>
          </p:cNvPr>
          <p:cNvSpPr/>
          <p:nvPr/>
        </p:nvSpPr>
        <p:spPr>
          <a:xfrm>
            <a:off x="5275098" y="2164578"/>
            <a:ext cx="1321023" cy="774450"/>
          </a:xfrm>
          <a:custGeom>
            <a:avLst/>
            <a:gdLst/>
            <a:ahLst/>
            <a:cxnLst/>
            <a:rect l="l" t="t" r="r" b="b"/>
            <a:pathLst>
              <a:path w="1321023" h="774450">
                <a:moveTo>
                  <a:pt x="0" y="0"/>
                </a:moveTo>
                <a:lnTo>
                  <a:pt x="1321023" y="0"/>
                </a:lnTo>
                <a:lnTo>
                  <a:pt x="1321023" y="774450"/>
                </a:lnTo>
                <a:lnTo>
                  <a:pt x="0" y="774450"/>
                </a:lnTo>
                <a:lnTo>
                  <a:pt x="0" y="0"/>
                </a:lnTo>
                <a:close/>
              </a:path>
            </a:pathLst>
          </a:custGeom>
          <a:blipFill>
            <a:blip r:embed="rId2"/>
            <a:stretch>
              <a:fillRect/>
            </a:stretch>
          </a:blipFill>
        </p:spPr>
        <p:txBody>
          <a:bodyPr/>
          <a:lstStyle/>
          <a:p>
            <a:endParaRPr lang="en-CA"/>
          </a:p>
        </p:txBody>
      </p:sp>
      <p:sp>
        <p:nvSpPr>
          <p:cNvPr id="4" name="Freeform 4">
            <a:extLst>
              <a:ext uri="{FF2B5EF4-FFF2-40B4-BE49-F238E27FC236}">
                <a16:creationId xmlns:a16="http://schemas.microsoft.com/office/drawing/2014/main" id="{C1947968-08D3-71DF-DC8D-B329E40C56C4}"/>
              </a:ext>
            </a:extLst>
          </p:cNvPr>
          <p:cNvSpPr/>
          <p:nvPr/>
        </p:nvSpPr>
        <p:spPr>
          <a:xfrm>
            <a:off x="219222" y="4385308"/>
            <a:ext cx="2633472" cy="1063264"/>
          </a:xfrm>
          <a:custGeom>
            <a:avLst/>
            <a:gdLst/>
            <a:ahLst/>
            <a:cxnLst/>
            <a:rect l="l" t="t" r="r" b="b"/>
            <a:pathLst>
              <a:path w="2633472" h="1063264">
                <a:moveTo>
                  <a:pt x="0" y="0"/>
                </a:moveTo>
                <a:lnTo>
                  <a:pt x="2633472" y="0"/>
                </a:lnTo>
                <a:lnTo>
                  <a:pt x="2633472" y="1063264"/>
                </a:lnTo>
                <a:lnTo>
                  <a:pt x="0" y="1063264"/>
                </a:lnTo>
                <a:lnTo>
                  <a:pt x="0" y="0"/>
                </a:lnTo>
                <a:close/>
              </a:path>
            </a:pathLst>
          </a:custGeom>
          <a:blipFill>
            <a:blip r:embed="rId3"/>
            <a:stretch>
              <a:fillRect/>
            </a:stretch>
          </a:blipFill>
        </p:spPr>
        <p:txBody>
          <a:bodyPr/>
          <a:lstStyle/>
          <a:p>
            <a:endParaRPr lang="en-CA"/>
          </a:p>
        </p:txBody>
      </p:sp>
      <p:sp>
        <p:nvSpPr>
          <p:cNvPr id="5" name="Freeform 5">
            <a:extLst>
              <a:ext uri="{FF2B5EF4-FFF2-40B4-BE49-F238E27FC236}">
                <a16:creationId xmlns:a16="http://schemas.microsoft.com/office/drawing/2014/main" id="{1671CB8D-353D-C630-30F8-B3A97D8988B1}"/>
              </a:ext>
            </a:extLst>
          </p:cNvPr>
          <p:cNvSpPr/>
          <p:nvPr/>
        </p:nvSpPr>
        <p:spPr>
          <a:xfrm>
            <a:off x="9746017" y="1896741"/>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a:extLst>
              <a:ext uri="{FF2B5EF4-FFF2-40B4-BE49-F238E27FC236}">
                <a16:creationId xmlns:a16="http://schemas.microsoft.com/office/drawing/2014/main" id="{C8AE6AC4-38FE-C756-4BBA-200584A1CB61}"/>
              </a:ext>
            </a:extLst>
          </p:cNvPr>
          <p:cNvSpPr/>
          <p:nvPr/>
        </p:nvSpPr>
        <p:spPr>
          <a:xfrm>
            <a:off x="11510809" y="4385308"/>
            <a:ext cx="461969" cy="2237062"/>
          </a:xfrm>
          <a:custGeom>
            <a:avLst/>
            <a:gdLst/>
            <a:ahLst/>
            <a:cxnLst/>
            <a:rect l="l" t="t" r="r" b="b"/>
            <a:pathLst>
              <a:path w="461969" h="2237062">
                <a:moveTo>
                  <a:pt x="0" y="0"/>
                </a:moveTo>
                <a:lnTo>
                  <a:pt x="461969" y="0"/>
                </a:lnTo>
                <a:lnTo>
                  <a:pt x="461969" y="2237062"/>
                </a:lnTo>
                <a:lnTo>
                  <a:pt x="0" y="2237062"/>
                </a:lnTo>
                <a:lnTo>
                  <a:pt x="0" y="0"/>
                </a:lnTo>
                <a:close/>
              </a:path>
            </a:pathLst>
          </a:custGeom>
          <a:blipFill>
            <a:blip r:embed="rId6"/>
            <a:stretch>
              <a:fillRect r="-86434"/>
            </a:stretch>
          </a:blipFill>
        </p:spPr>
        <p:txBody>
          <a:bodyPr/>
          <a:lstStyle/>
          <a:p>
            <a:endParaRPr lang="en-CA"/>
          </a:p>
        </p:txBody>
      </p:sp>
      <p:sp>
        <p:nvSpPr>
          <p:cNvPr id="7" name="TextBox 7">
            <a:extLst>
              <a:ext uri="{FF2B5EF4-FFF2-40B4-BE49-F238E27FC236}">
                <a16:creationId xmlns:a16="http://schemas.microsoft.com/office/drawing/2014/main" id="{5DE8CCC6-0C7D-34BB-CB71-07A41CCC8C99}"/>
              </a:ext>
            </a:extLst>
          </p:cNvPr>
          <p:cNvSpPr txBox="1"/>
          <p:nvPr/>
        </p:nvSpPr>
        <p:spPr>
          <a:xfrm>
            <a:off x="917866" y="272034"/>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Tree>
    <p:extLst>
      <p:ext uri="{BB962C8B-B14F-4D97-AF65-F5344CB8AC3E}">
        <p14:creationId xmlns:p14="http://schemas.microsoft.com/office/powerpoint/2010/main" val="30091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DA9F83-87DB-550C-9B18-5AD5822F684F}"/>
              </a:ext>
            </a:extLst>
          </p:cNvPr>
          <p:cNvSpPr>
            <a:spLocks noGrp="1"/>
          </p:cNvSpPr>
          <p:nvPr>
            <p:ph idx="1"/>
          </p:nvPr>
        </p:nvSpPr>
        <p:spPr/>
        <p:txBody>
          <a:bodyPr>
            <a:normAutofit fontScale="92500" lnSpcReduction="10000"/>
          </a:bodyPr>
          <a:lstStyle/>
          <a:p>
            <a:pPr algn="l"/>
            <a:r>
              <a:rPr lang="en-US" b="1" i="0" dirty="0">
                <a:solidFill>
                  <a:srgbClr val="0D004C"/>
                </a:solidFill>
                <a:effectLst/>
                <a:latin typeface="GothamBook"/>
              </a:rPr>
              <a:t>Incorporating the 7 Types of Rest into Your Life</a:t>
            </a:r>
          </a:p>
          <a:p>
            <a:pPr algn="l"/>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l">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l">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l">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endParaRPr lang="en-CA" dirty="0"/>
          </a:p>
        </p:txBody>
      </p:sp>
    </p:spTree>
    <p:extLst>
      <p:ext uri="{BB962C8B-B14F-4D97-AF65-F5344CB8AC3E}">
        <p14:creationId xmlns:p14="http://schemas.microsoft.com/office/powerpoint/2010/main" val="3368150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A0D7-8AFD-1508-F2B7-BFCB89730B11}"/>
              </a:ext>
            </a:extLst>
          </p:cNvPr>
          <p:cNvSpPr>
            <a:spLocks noGrp="1"/>
          </p:cNvSpPr>
          <p:nvPr>
            <p:ph type="title"/>
          </p:nvPr>
        </p:nvSpPr>
        <p:spPr/>
        <p:txBody>
          <a:bodyPr>
            <a:normAutofit fontScale="90000"/>
          </a:bodyPr>
          <a:lstStyle/>
          <a:p>
            <a:r>
              <a:rPr lang="en-US" b="1" i="0" dirty="0">
                <a:solidFill>
                  <a:srgbClr val="0D004C"/>
                </a:solidFill>
                <a:effectLst/>
                <a:latin typeface="GothamBook"/>
              </a:rPr>
              <a:t>Incorporating the 7 Types of Rest into Your Life</a:t>
            </a:r>
            <a:br>
              <a:rPr lang="en-US" b="1" i="0" dirty="0">
                <a:solidFill>
                  <a:srgbClr val="0D004C"/>
                </a:solidFill>
                <a:effectLst/>
                <a:latin typeface="GothamBook"/>
              </a:rPr>
            </a:br>
            <a:endParaRPr lang="en-CA" dirty="0"/>
          </a:p>
        </p:txBody>
      </p:sp>
      <p:sp>
        <p:nvSpPr>
          <p:cNvPr id="3" name="Content Placeholder 2">
            <a:extLst>
              <a:ext uri="{FF2B5EF4-FFF2-40B4-BE49-F238E27FC236}">
                <a16:creationId xmlns:a16="http://schemas.microsoft.com/office/drawing/2014/main" id="{9B4304EA-BAEC-B3DE-D744-87B46D62781C}"/>
              </a:ext>
            </a:extLst>
          </p:cNvPr>
          <p:cNvSpPr>
            <a:spLocks noGrp="1"/>
          </p:cNvSpPr>
          <p:nvPr>
            <p:ph idx="1"/>
          </p:nvPr>
        </p:nvSpPr>
        <p:spPr/>
        <p:txBody>
          <a:bodyPr>
            <a:normAutofit fontScale="62500" lnSpcReduction="20000"/>
          </a:bodyPr>
          <a:lstStyle/>
          <a:p>
            <a:pPr algn="l"/>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l">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l">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l">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pPr algn="l">
              <a:buFont typeface="+mj-lt"/>
              <a:buAutoNum type="arabicPeriod"/>
            </a:pPr>
            <a:r>
              <a:rPr lang="en-US" b="1" i="0" dirty="0">
                <a:solidFill>
                  <a:srgbClr val="0D004C"/>
                </a:solidFill>
                <a:effectLst/>
                <a:latin typeface="GothamBook"/>
              </a:rPr>
              <a:t>Set boundaries:</a:t>
            </a:r>
            <a:r>
              <a:rPr lang="en-US" b="0" i="0" dirty="0">
                <a:solidFill>
                  <a:srgbClr val="0D004C"/>
                </a:solidFill>
                <a:effectLst/>
                <a:latin typeface="GothamBook"/>
              </a:rPr>
              <a:t> Set boundaries around your time and energy. Learn to say no when you need to, and don’t be afraid to ask for help when you need it.</a:t>
            </a:r>
          </a:p>
          <a:p>
            <a:pPr algn="l">
              <a:buFont typeface="+mj-lt"/>
              <a:buAutoNum type="arabicPeriod"/>
            </a:pPr>
            <a:r>
              <a:rPr lang="en-US" b="1" i="0" dirty="0">
                <a:solidFill>
                  <a:srgbClr val="0D004C"/>
                </a:solidFill>
                <a:effectLst/>
                <a:latin typeface="GothamBook"/>
              </a:rPr>
              <a:t>Disconnect: </a:t>
            </a:r>
            <a:r>
              <a:rPr lang="en-US" b="0" i="0" dirty="0">
                <a:solidFill>
                  <a:srgbClr val="0D004C"/>
                </a:solidFill>
                <a:effectLst/>
                <a:latin typeface="GothamBook"/>
              </a:rPr>
              <a:t>Disconnect from technology and social media regularly to give your mind a break from constant stimulation.</a:t>
            </a:r>
          </a:p>
          <a:p>
            <a:pPr algn="l">
              <a:buFont typeface="+mj-lt"/>
              <a:buAutoNum type="arabicPeriod"/>
            </a:pPr>
            <a:r>
              <a:rPr lang="en-US" b="1" i="0" dirty="0">
                <a:solidFill>
                  <a:srgbClr val="0D004C"/>
                </a:solidFill>
                <a:effectLst/>
                <a:latin typeface="GothamBook"/>
              </a:rPr>
              <a:t>Experiment:</a:t>
            </a:r>
            <a:r>
              <a:rPr lang="en-US" b="0" i="0" dirty="0">
                <a:solidFill>
                  <a:srgbClr val="0D004C"/>
                </a:solidFill>
                <a:effectLst/>
                <a:latin typeface="GothamBook"/>
              </a:rPr>
              <a:t> Experiment with different types of rest and find what works for you. Everyone’s needs are different, so find what brings you peace and incorporate it into your routine.</a:t>
            </a:r>
          </a:p>
          <a:p>
            <a:pPr algn="l">
              <a:buFont typeface="+mj-lt"/>
              <a:buAutoNum type="arabicPeriod"/>
            </a:pPr>
            <a:r>
              <a:rPr lang="en-US" b="1" i="0" dirty="0">
                <a:solidFill>
                  <a:srgbClr val="0D004C"/>
                </a:solidFill>
                <a:effectLst/>
                <a:latin typeface="GothamBook"/>
              </a:rPr>
              <a:t>Make it a habit: </a:t>
            </a:r>
            <a:r>
              <a:rPr lang="en-US" b="0" i="0" dirty="0">
                <a:solidFill>
                  <a:srgbClr val="0D004C"/>
                </a:solidFill>
                <a:effectLst/>
                <a:latin typeface="GothamBook"/>
              </a:rPr>
              <a:t>Make rest a habit in your life. Incorporate it into your daily routine and make it a part of your self-care practice.</a:t>
            </a:r>
          </a:p>
          <a:p>
            <a:endParaRPr lang="en-CA" dirty="0"/>
          </a:p>
        </p:txBody>
      </p:sp>
    </p:spTree>
    <p:extLst>
      <p:ext uri="{BB962C8B-B14F-4D97-AF65-F5344CB8AC3E}">
        <p14:creationId xmlns:p14="http://schemas.microsoft.com/office/powerpoint/2010/main" val="379852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203200" y="203200"/>
            <a:ext cx="11463523" cy="6451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69C291-C655-F212-7277-4AD74527FA52}"/>
              </a:ext>
            </a:extLst>
          </p:cNvPr>
          <p:cNvSpPr txBox="1"/>
          <p:nvPr/>
        </p:nvSpPr>
        <p:spPr>
          <a:xfrm>
            <a:off x="539497" y="3166678"/>
            <a:ext cx="7644384" cy="2590837"/>
          </a:xfrm>
          <a:prstGeom prst="rect">
            <a:avLst/>
          </a:prstGeom>
        </p:spPr>
        <p:txBody>
          <a:bodyPr wrap="square" lIns="0" tIns="0" rIns="0" bIns="0" rtlCol="0" anchor="t">
            <a:spAutoFit/>
          </a:bodyPr>
          <a:lstStyle/>
          <a:p>
            <a:pPr marL="285750" indent="-28575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Dr. Dalton-Smith recommends starting with your 1-2 biggest rest deficits</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Don’t try to eat the whole elephant at once</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Then, over time, create daily and weekly habits to get all 7 (habit stacking)</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algn="ctr">
              <a:lnSpc>
                <a:spcPts val="1330"/>
              </a:lnSpc>
            </a:pPr>
            <a:endParaRPr lang="en-US" sz="2000" dirty="0">
              <a:solidFill>
                <a:srgbClr val="000000"/>
              </a:solidFill>
              <a:latin typeface="Canva Sans Bold"/>
            </a:endParaRPr>
          </a:p>
        </p:txBody>
      </p:sp>
      <p:sp>
        <p:nvSpPr>
          <p:cNvPr id="6" name="TextBox 5">
            <a:extLst>
              <a:ext uri="{FF2B5EF4-FFF2-40B4-BE49-F238E27FC236}">
                <a16:creationId xmlns:a16="http://schemas.microsoft.com/office/drawing/2014/main" id="{60E7793C-3103-389F-3986-016AFA57DC2D}"/>
              </a:ext>
            </a:extLst>
          </p:cNvPr>
          <p:cNvSpPr txBox="1"/>
          <p:nvPr/>
        </p:nvSpPr>
        <p:spPr>
          <a:xfrm>
            <a:off x="969264" y="648929"/>
            <a:ext cx="9784079" cy="830997"/>
          </a:xfrm>
          <a:prstGeom prst="rect">
            <a:avLst/>
          </a:prstGeom>
          <a:noFill/>
        </p:spPr>
        <p:txBody>
          <a:bodyPr wrap="square" rtlCol="0">
            <a:spAutoFit/>
          </a:bodyPr>
          <a:lstStyle/>
          <a:p>
            <a:pPr algn="ctr"/>
            <a:r>
              <a:rPr lang="en-CA" sz="4800" dirty="0">
                <a:latin typeface="Neue Plak"/>
              </a:rPr>
              <a:t>Takeaways</a:t>
            </a:r>
          </a:p>
        </p:txBody>
      </p:sp>
      <p:sp>
        <p:nvSpPr>
          <p:cNvPr id="8" name="TextBox 7">
            <a:extLst>
              <a:ext uri="{FF2B5EF4-FFF2-40B4-BE49-F238E27FC236}">
                <a16:creationId xmlns:a16="http://schemas.microsoft.com/office/drawing/2014/main" id="{AFE9D85E-D023-1570-3F82-FA9E5C7A0CC5}"/>
              </a:ext>
            </a:extLst>
          </p:cNvPr>
          <p:cNvSpPr txBox="1"/>
          <p:nvPr/>
        </p:nvSpPr>
        <p:spPr>
          <a:xfrm>
            <a:off x="3694175" y="2061692"/>
            <a:ext cx="5577839" cy="523220"/>
          </a:xfrm>
          <a:prstGeom prst="rect">
            <a:avLst/>
          </a:prstGeom>
          <a:noFill/>
        </p:spPr>
        <p:txBody>
          <a:bodyPr wrap="square" rtlCol="0">
            <a:spAutoFit/>
          </a:bodyPr>
          <a:lstStyle/>
          <a:p>
            <a:r>
              <a:rPr lang="en-CA" sz="2800" dirty="0"/>
              <a:t>REST = RESTORATION</a:t>
            </a:r>
          </a:p>
        </p:txBody>
      </p:sp>
      <p:pic>
        <p:nvPicPr>
          <p:cNvPr id="7170" name="Picture 2" descr="Habit-Stacking">
            <a:extLst>
              <a:ext uri="{FF2B5EF4-FFF2-40B4-BE49-F238E27FC236}">
                <a16:creationId xmlns:a16="http://schemas.microsoft.com/office/drawing/2014/main" id="{5218DB07-B748-74C2-45EB-3C64599D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072" y="3011234"/>
            <a:ext cx="3701288" cy="208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27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ECF0B-5895-9F09-1B73-AE43AAD53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71500"/>
            <a:ext cx="3810000" cy="5715000"/>
          </a:xfrm>
          <a:prstGeom prst="rect">
            <a:avLst/>
          </a:prstGeom>
        </p:spPr>
      </p:pic>
    </p:spTree>
    <p:extLst>
      <p:ext uri="{BB962C8B-B14F-4D97-AF65-F5344CB8AC3E}">
        <p14:creationId xmlns:p14="http://schemas.microsoft.com/office/powerpoint/2010/main" val="2293462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781050" y="2490281"/>
            <a:ext cx="10220325" cy="4401205"/>
          </a:xfrm>
          <a:prstGeom prst="rect">
            <a:avLst/>
          </a:prstGeom>
          <a:noFill/>
        </p:spPr>
        <p:txBody>
          <a:bodyPr wrap="square" rtlCol="0">
            <a:spAutoFit/>
          </a:bodyPr>
          <a:lstStyle/>
          <a:p>
            <a:pPr algn="l"/>
            <a:r>
              <a:rPr lang="en-US" sz="4000" b="1" i="0" dirty="0">
                <a:solidFill>
                  <a:srgbClr val="1E0A3C"/>
                </a:solidFill>
                <a:effectLst/>
                <a:latin typeface="Neue Plak"/>
              </a:rPr>
              <a:t>Inspiration :Dr. Saundra Dalton-Smith </a:t>
            </a:r>
            <a:r>
              <a:rPr lang="en-US" sz="4000" b="1" i="0" dirty="0">
                <a:solidFill>
                  <a:srgbClr val="1E0A3C"/>
                </a:solidFill>
                <a:effectLst/>
                <a:latin typeface="Neue Plak"/>
                <a:hlinkClick r:id="rId3"/>
              </a:rPr>
              <a:t>https://www.youtube.com/watch?v=ZGNN4EPJzGk&amp;t=6s</a:t>
            </a:r>
            <a:endParaRPr lang="en-US" sz="4000" b="1" i="0" dirty="0">
              <a:solidFill>
                <a:srgbClr val="1E0A3C"/>
              </a:solidFill>
              <a:effectLst/>
              <a:latin typeface="Neue Plak"/>
            </a:endParaRPr>
          </a:p>
          <a:p>
            <a:pPr algn="l" fontAlgn="base"/>
            <a:endParaRPr lang="en-US" sz="4000" b="0" i="0" dirty="0">
              <a:solidFill>
                <a:srgbClr val="000000"/>
              </a:solidFill>
              <a:effectLst/>
              <a:latin typeface="Arial" panose="020B0604020202020204" pitchFamily="34" charset="0"/>
            </a:endParaRPr>
          </a:p>
          <a:p>
            <a:pPr algn="l" rtl="0" fontAlgn="base"/>
            <a:r>
              <a:rPr lang="en-US" sz="2200" b="0" i="0" dirty="0">
                <a:solidFill>
                  <a:srgbClr val="242323"/>
                </a:solidFill>
                <a:effectLst/>
                <a:latin typeface="Neue Plak"/>
              </a:rPr>
              <a:t>Helping organizations overcome burnout, decrease employee turnover, and cultivate</a:t>
            </a:r>
            <a:endParaRPr lang="en-US" sz="2200" b="0" i="0" dirty="0">
              <a:solidFill>
                <a:srgbClr val="000000"/>
              </a:solidFill>
              <a:effectLst/>
              <a:latin typeface="Neue Plak"/>
            </a:endParaRPr>
          </a:p>
          <a:p>
            <a:pPr algn="l" rtl="0" fontAlgn="base"/>
            <a:r>
              <a:rPr lang="en-US" sz="2200" b="0" i="0" dirty="0">
                <a:solidFill>
                  <a:srgbClr val="242323"/>
                </a:solidFill>
                <a:effectLst/>
                <a:latin typeface="Neue Plak"/>
              </a:rPr>
              <a:t>a well-being culture featuring her proprietary </a:t>
            </a:r>
            <a:r>
              <a:rPr lang="en-US" sz="2200" b="1" i="0" dirty="0">
                <a:solidFill>
                  <a:srgbClr val="242323"/>
                </a:solidFill>
                <a:effectLst/>
                <a:latin typeface="Neue Plak"/>
              </a:rPr>
              <a:t>7 Types of Rest</a:t>
            </a:r>
            <a:r>
              <a:rPr lang="en-US" sz="2200" b="0" i="0" dirty="0">
                <a:solidFill>
                  <a:srgbClr val="242323"/>
                </a:solidFill>
                <a:effectLst/>
                <a:latin typeface="Neue Plak"/>
              </a:rPr>
              <a:t> framework.</a:t>
            </a:r>
            <a:endParaRPr lang="en-US" sz="2200" b="0" i="0" dirty="0">
              <a:solidFill>
                <a:srgbClr val="000000"/>
              </a:solidFill>
              <a:effectLst/>
              <a:latin typeface="Neue Plak"/>
            </a:endParaRPr>
          </a:p>
          <a:p>
            <a:pPr algn="l"/>
            <a:endParaRPr lang="en-US" sz="4000" b="1" i="0" dirty="0">
              <a:solidFill>
                <a:srgbClr val="1E0A3C"/>
              </a:solidFill>
              <a:effectLst/>
              <a:latin typeface="Neue Plak"/>
            </a:endParaRPr>
          </a:p>
          <a:p>
            <a:br>
              <a:rPr lang="en-US" dirty="0"/>
            </a:br>
            <a:endParaRPr lang="en-CA" dirty="0"/>
          </a:p>
        </p:txBody>
      </p:sp>
    </p:spTree>
    <p:extLst>
      <p:ext uri="{BB962C8B-B14F-4D97-AF65-F5344CB8AC3E}">
        <p14:creationId xmlns:p14="http://schemas.microsoft.com/office/powerpoint/2010/main" val="801968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 your Ikigai to increase happiness and balance in your life.">
            <a:extLst>
              <a:ext uri="{FF2B5EF4-FFF2-40B4-BE49-F238E27FC236}">
                <a16:creationId xmlns:a16="http://schemas.microsoft.com/office/drawing/2014/main" id="{6560683A-4225-4755-43D6-E75421FC0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807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02DF2-4A5C-3991-457D-7CD0FA7AD2E0}"/>
              </a:ext>
            </a:extLst>
          </p:cNvPr>
          <p:cNvPicPr>
            <a:picLocks noChangeAspect="1"/>
          </p:cNvPicPr>
          <p:nvPr/>
        </p:nvPicPr>
        <p:blipFill>
          <a:blip r:embed="rId2"/>
          <a:stretch>
            <a:fillRect/>
          </a:stretch>
        </p:blipFill>
        <p:spPr>
          <a:xfrm>
            <a:off x="4267200" y="990600"/>
            <a:ext cx="3657600" cy="4876800"/>
          </a:xfrm>
          <a:prstGeom prst="rect">
            <a:avLst/>
          </a:prstGeom>
        </p:spPr>
      </p:pic>
    </p:spTree>
    <p:extLst>
      <p:ext uri="{BB962C8B-B14F-4D97-AF65-F5344CB8AC3E}">
        <p14:creationId xmlns:p14="http://schemas.microsoft.com/office/powerpoint/2010/main" val="2414580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2C7-540C-D098-5734-304EDD4A4266}"/>
              </a:ext>
            </a:extLst>
          </p:cNvPr>
          <p:cNvSpPr>
            <a:spLocks noGrp="1"/>
          </p:cNvSpPr>
          <p:nvPr>
            <p:ph type="title"/>
          </p:nvPr>
        </p:nvSpPr>
        <p:spPr/>
        <p:txBody>
          <a:bodyPr>
            <a:normAutofit fontScale="90000"/>
          </a:bodyPr>
          <a:lstStyle/>
          <a:p>
            <a:r>
              <a:rPr lang="en-US" b="0" i="0" dirty="0">
                <a:solidFill>
                  <a:srgbClr val="0F1111"/>
                </a:solidFill>
                <a:effectLst/>
                <a:latin typeface="Arial" panose="020B0604020202020204" pitchFamily="34" charset="0"/>
              </a:rPr>
              <a:t>Set Boundaries, Find Peace: A Guide to Reclaiming Yourself</a:t>
            </a:r>
            <a:br>
              <a:rPr lang="en-US" b="0" i="0" dirty="0">
                <a:solidFill>
                  <a:srgbClr val="0F1111"/>
                </a:solidFill>
                <a:effectLst/>
                <a:latin typeface="Arial" panose="020B0604020202020204" pitchFamily="34" charset="0"/>
              </a:rPr>
            </a:br>
            <a:endParaRPr lang="en-CA" dirty="0"/>
          </a:p>
        </p:txBody>
      </p:sp>
      <p:pic>
        <p:nvPicPr>
          <p:cNvPr id="7" name="Content Placeholder 6">
            <a:extLst>
              <a:ext uri="{FF2B5EF4-FFF2-40B4-BE49-F238E27FC236}">
                <a16:creationId xmlns:a16="http://schemas.microsoft.com/office/drawing/2014/main" id="{297EEAE9-B4F1-7259-BA53-8C31B6091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2164" y="1825625"/>
            <a:ext cx="3267671" cy="4351338"/>
          </a:xfrm>
        </p:spPr>
      </p:pic>
    </p:spTree>
    <p:extLst>
      <p:ext uri="{BB962C8B-B14F-4D97-AF65-F5344CB8AC3E}">
        <p14:creationId xmlns:p14="http://schemas.microsoft.com/office/powerpoint/2010/main" val="2037265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EDEBE-E89E-B113-E990-B476AB4EDC30}"/>
              </a:ext>
            </a:extLst>
          </p:cNvPr>
          <p:cNvSpPr txBox="1"/>
          <p:nvPr/>
        </p:nvSpPr>
        <p:spPr>
          <a:xfrm>
            <a:off x="3208082" y="3011391"/>
            <a:ext cx="9563100" cy="707886"/>
          </a:xfrm>
          <a:prstGeom prst="rect">
            <a:avLst/>
          </a:prstGeom>
          <a:noFill/>
        </p:spPr>
        <p:txBody>
          <a:bodyPr wrap="square" rtlCol="0">
            <a:spAutoFit/>
          </a:bodyPr>
          <a:lstStyle/>
          <a:p>
            <a:pPr algn="l"/>
            <a:r>
              <a:rPr lang="en-US" sz="4000" b="1" i="0" dirty="0">
                <a:solidFill>
                  <a:srgbClr val="1E0A3C"/>
                </a:solidFill>
                <a:effectLst/>
                <a:latin typeface="Neue Plak"/>
              </a:rPr>
              <a:t>Thank you </a:t>
            </a:r>
            <a:endParaRPr lang="en-CA" dirty="0"/>
          </a:p>
        </p:txBody>
      </p:sp>
      <p:pic>
        <p:nvPicPr>
          <p:cNvPr id="3" name="Picture Placeholder 10" descr="Colourful Biscuits ">
            <a:extLst>
              <a:ext uri="{FF2B5EF4-FFF2-40B4-BE49-F238E27FC236}">
                <a16:creationId xmlns:a16="http://schemas.microsoft.com/office/drawing/2014/main" id="{8E192630-8F4B-3855-C65A-0AE854C844B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079330" y="4047012"/>
            <a:ext cx="2702767" cy="2702767"/>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
        <p:nvSpPr>
          <p:cNvPr id="4" name="TextBox 3">
            <a:extLst>
              <a:ext uri="{FF2B5EF4-FFF2-40B4-BE49-F238E27FC236}">
                <a16:creationId xmlns:a16="http://schemas.microsoft.com/office/drawing/2014/main" id="{5673F3D2-E8E9-8DEE-EDAF-1278F5FF5B3E}"/>
              </a:ext>
            </a:extLst>
          </p:cNvPr>
          <p:cNvSpPr txBox="1"/>
          <p:nvPr/>
        </p:nvSpPr>
        <p:spPr>
          <a:xfrm>
            <a:off x="409903" y="5580993"/>
            <a:ext cx="8628994" cy="830997"/>
          </a:xfrm>
          <a:prstGeom prst="rect">
            <a:avLst/>
          </a:prstGeom>
          <a:noFill/>
        </p:spPr>
        <p:txBody>
          <a:bodyPr wrap="square" rtlCol="0">
            <a:spAutoFit/>
          </a:bodyPr>
          <a:lstStyle/>
          <a:p>
            <a:r>
              <a:rPr lang="en-US" sz="2400" b="0" i="1" dirty="0">
                <a:solidFill>
                  <a:srgbClr val="333333"/>
                </a:solidFill>
                <a:effectLst/>
                <a:latin typeface="Neue Plak"/>
              </a:rPr>
              <a:t>P.S. Fatigue can also be associated with numerous health problems, so please get checked out by your physician if it persists.</a:t>
            </a:r>
            <a:endParaRPr lang="en-CA" sz="2400" dirty="0">
              <a:latin typeface="Neue Plak"/>
            </a:endParaRPr>
          </a:p>
        </p:txBody>
      </p:sp>
      <p:pic>
        <p:nvPicPr>
          <p:cNvPr id="6" name="Graphic 5" descr="Butterfly with solid fill">
            <a:extLst>
              <a:ext uri="{FF2B5EF4-FFF2-40B4-BE49-F238E27FC236}">
                <a16:creationId xmlns:a16="http://schemas.microsoft.com/office/drawing/2014/main" id="{ABFDF5BD-37BA-2968-2D5B-2C86BE7729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552300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156"/>
          <p:cNvPicPr preferRelativeResize="0"/>
          <p:nvPr/>
        </p:nvPicPr>
        <p:blipFill>
          <a:blip r:embed="rId3">
            <a:alphaModFix/>
          </a:blip>
          <a:stretch>
            <a:fillRect/>
          </a:stretch>
        </p:blipFill>
        <p:spPr>
          <a:xfrm>
            <a:off x="3592234" y="1753867"/>
            <a:ext cx="5219700" cy="2984500"/>
          </a:xfrm>
          <a:prstGeom prst="rect">
            <a:avLst/>
          </a:prstGeom>
          <a:noFill/>
          <a:ln>
            <a:noFill/>
          </a:ln>
        </p:spPr>
      </p:pic>
      <p:sp>
        <p:nvSpPr>
          <p:cNvPr id="585" name="Google Shape;585;p156"/>
          <p:cNvSpPr txBox="1"/>
          <p:nvPr/>
        </p:nvSpPr>
        <p:spPr>
          <a:xfrm>
            <a:off x="2250033" y="423800"/>
            <a:ext cx="9888800" cy="1424965"/>
          </a:xfrm>
          <a:prstGeom prst="rect">
            <a:avLst/>
          </a:prstGeom>
          <a:noFill/>
          <a:ln>
            <a:noFill/>
          </a:ln>
        </p:spPr>
        <p:txBody>
          <a:bodyPr spcFirstLastPara="1" wrap="square" lIns="121900" tIns="121900" rIns="121900" bIns="121900" anchor="t" anchorCtr="0">
            <a:spAutoFit/>
          </a:bodyPr>
          <a:lstStyle/>
          <a:p>
            <a:pPr>
              <a:lnSpc>
                <a:spcPct val="130000"/>
              </a:lnSpc>
              <a:spcBef>
                <a:spcPts val="3067"/>
              </a:spcBef>
              <a:spcAft>
                <a:spcPts val="1067"/>
              </a:spcAft>
            </a:pPr>
            <a:r>
              <a:rPr lang="en" sz="3200">
                <a:solidFill>
                  <a:srgbClr val="333333"/>
                </a:solidFill>
                <a:highlight>
                  <a:srgbClr val="FFFFFF"/>
                </a:highlight>
                <a:latin typeface="Google Sans SemiBold"/>
                <a:ea typeface="Google Sans SemiBold"/>
                <a:cs typeface="Google Sans SemiBold"/>
                <a:sym typeface="Google Sans SemiBold"/>
              </a:rPr>
              <a:t>Be healthy both mentally and physically</a:t>
            </a:r>
            <a:endParaRPr sz="3200">
              <a:solidFill>
                <a:srgbClr val="333333"/>
              </a:solidFill>
              <a:highlight>
                <a:srgbClr val="FFFFFF"/>
              </a:highlight>
              <a:latin typeface="Google Sans SemiBold"/>
              <a:ea typeface="Google Sans SemiBold"/>
              <a:cs typeface="Google Sans SemiBold"/>
              <a:sym typeface="Google Sans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57"/>
          <p:cNvPicPr preferRelativeResize="0"/>
          <p:nvPr/>
        </p:nvPicPr>
        <p:blipFill>
          <a:blip r:embed="rId3">
            <a:alphaModFix/>
          </a:blip>
          <a:stretch>
            <a:fillRect/>
          </a:stretch>
        </p:blipFill>
        <p:spPr>
          <a:xfrm>
            <a:off x="1102201" y="1"/>
            <a:ext cx="9310156" cy="6451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4"/>
          <p:cNvSpPr txBox="1"/>
          <p:nvPr/>
        </p:nvSpPr>
        <p:spPr>
          <a:xfrm>
            <a:off x="3354500" y="2902434"/>
            <a:ext cx="6228800" cy="984845"/>
          </a:xfrm>
          <a:prstGeom prst="rect">
            <a:avLst/>
          </a:prstGeom>
          <a:noFill/>
          <a:ln>
            <a:noFill/>
          </a:ln>
        </p:spPr>
        <p:txBody>
          <a:bodyPr spcFirstLastPara="1" wrap="square" lIns="121900" tIns="121900" rIns="121900" bIns="121900" anchor="t" anchorCtr="0">
            <a:spAutoFit/>
          </a:bodyPr>
          <a:lstStyle/>
          <a:p>
            <a:pPr algn="ctr"/>
            <a:r>
              <a:rPr lang="en" sz="4800">
                <a:solidFill>
                  <a:schemeClr val="dk1"/>
                </a:solidFill>
                <a:latin typeface="Google Sans"/>
                <a:ea typeface="Google Sans"/>
                <a:cs typeface="Google Sans"/>
                <a:sym typeface="Google Sans"/>
              </a:rPr>
              <a:t>Glossophobia</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113300" y="34817"/>
            <a:ext cx="11011035" cy="67883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0EAA9-21E1-39E9-70BD-8B80CB32F670}"/>
              </a:ext>
            </a:extLst>
          </p:cNvPr>
          <p:cNvPicPr>
            <a:picLocks noChangeAspect="1"/>
          </p:cNvPicPr>
          <p:nvPr/>
        </p:nvPicPr>
        <p:blipFill>
          <a:blip r:embed="rId2"/>
          <a:stretch>
            <a:fillRect/>
          </a:stretch>
        </p:blipFill>
        <p:spPr>
          <a:xfrm>
            <a:off x="3415862" y="359272"/>
            <a:ext cx="4697139" cy="6139456"/>
          </a:xfrm>
          <a:prstGeom prst="rect">
            <a:avLst/>
          </a:prstGeom>
        </p:spPr>
      </p:pic>
    </p:spTree>
    <p:extLst>
      <p:ext uri="{BB962C8B-B14F-4D97-AF65-F5344CB8AC3E}">
        <p14:creationId xmlns:p14="http://schemas.microsoft.com/office/powerpoint/2010/main" val="259316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79482-8510-C4AF-03A3-E09150FB9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230" y="1698327"/>
            <a:ext cx="4292081" cy="4292081"/>
          </a:xfrm>
          <a:prstGeom prst="rect">
            <a:avLst/>
          </a:prstGeom>
        </p:spPr>
      </p:pic>
      <p:sp>
        <p:nvSpPr>
          <p:cNvPr id="3" name="TextBox 2">
            <a:extLst>
              <a:ext uri="{FF2B5EF4-FFF2-40B4-BE49-F238E27FC236}">
                <a16:creationId xmlns:a16="http://schemas.microsoft.com/office/drawing/2014/main" id="{2A4D8E11-4BE8-1CA0-E676-3071E80491DF}"/>
              </a:ext>
            </a:extLst>
          </p:cNvPr>
          <p:cNvSpPr txBox="1"/>
          <p:nvPr/>
        </p:nvSpPr>
        <p:spPr>
          <a:xfrm>
            <a:off x="3675888" y="599090"/>
            <a:ext cx="5925312" cy="523220"/>
          </a:xfrm>
          <a:prstGeom prst="rect">
            <a:avLst/>
          </a:prstGeom>
          <a:noFill/>
        </p:spPr>
        <p:txBody>
          <a:bodyPr wrap="square" rtlCol="0">
            <a:spAutoFit/>
          </a:bodyPr>
          <a:lstStyle/>
          <a:p>
            <a:r>
              <a:rPr lang="en-CA" sz="2800" dirty="0"/>
              <a:t>PROACTIVE vs REACTIVE</a:t>
            </a:r>
          </a:p>
        </p:txBody>
      </p:sp>
    </p:spTree>
    <p:extLst>
      <p:ext uri="{BB962C8B-B14F-4D97-AF65-F5344CB8AC3E}">
        <p14:creationId xmlns:p14="http://schemas.microsoft.com/office/powerpoint/2010/main" val="347436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4F2BC-7364-176D-E56E-20784D08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232" y="0"/>
            <a:ext cx="7662570" cy="6858000"/>
          </a:xfrm>
          <a:prstGeom prst="rect">
            <a:avLst/>
          </a:prstGeom>
        </p:spPr>
      </p:pic>
    </p:spTree>
    <p:extLst>
      <p:ext uri="{BB962C8B-B14F-4D97-AF65-F5344CB8AC3E}">
        <p14:creationId xmlns:p14="http://schemas.microsoft.com/office/powerpoint/2010/main" val="3498668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1891</TotalTime>
  <Words>1347</Words>
  <Application>Microsoft Office PowerPoint</Application>
  <PresentationFormat>Widescreen</PresentationFormat>
  <Paragraphs>351</Paragraphs>
  <Slides>48</Slides>
  <Notes>15</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Arial</vt:lpstr>
      <vt:lpstr>Calibri</vt:lpstr>
      <vt:lpstr>Calibri Light</vt:lpstr>
      <vt:lpstr>Canva Sans</vt:lpstr>
      <vt:lpstr>Canva Sans Bold</vt:lpstr>
      <vt:lpstr>FF Meta Serif W01</vt:lpstr>
      <vt:lpstr>Google Sans</vt:lpstr>
      <vt:lpstr>Google Sans SemiBold</vt:lpstr>
      <vt:lpstr>GothamBook</vt:lpstr>
      <vt:lpstr>Neue Plak</vt:lpstr>
      <vt:lpstr>Roboto</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SPOON THEORY</vt:lpstr>
      <vt:lpstr>PowerPoint Presentation</vt:lpstr>
      <vt:lpstr>PowerPoint Presentation</vt:lpstr>
      <vt:lpstr>PowerPoint Presentation</vt:lpstr>
      <vt:lpstr>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Incorporating the 7 Types of Rest into Your Life </vt:lpstr>
      <vt:lpstr>PowerPoint Presentation</vt:lpstr>
      <vt:lpstr>PowerPoint Presentation</vt:lpstr>
      <vt:lpstr>PowerPoint Presentation</vt:lpstr>
      <vt:lpstr>PowerPoint Presentation</vt:lpstr>
      <vt:lpstr>PowerPoint Presentation</vt:lpstr>
      <vt:lpstr>Set Boundaries, Find Peace: A Guide to Reclaiming Yourself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Vaishnavi T V</dc:creator>
  <cp:lastModifiedBy>Vaishnavi T V</cp:lastModifiedBy>
  <cp:revision>76</cp:revision>
  <dcterms:created xsi:type="dcterms:W3CDTF">2023-09-06T01:40:58Z</dcterms:created>
  <dcterms:modified xsi:type="dcterms:W3CDTF">2024-09-19T14:08:02Z</dcterms:modified>
</cp:coreProperties>
</file>